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4" r:id="rId5"/>
    <p:sldId id="265" r:id="rId6"/>
    <p:sldId id="270" r:id="rId7"/>
    <p:sldId id="273" r:id="rId8"/>
    <p:sldId id="274" r:id="rId9"/>
    <p:sldId id="272" r:id="rId10"/>
    <p:sldId id="275" r:id="rId11"/>
    <p:sldId id="276" r:id="rId12"/>
    <p:sldId id="271" r:id="rId13"/>
    <p:sldId id="259" r:id="rId14"/>
    <p:sldId id="260" r:id="rId15"/>
    <p:sldId id="266" r:id="rId16"/>
    <p:sldId id="277" r:id="rId17"/>
    <p:sldId id="280" r:id="rId18"/>
    <p:sldId id="267" r:id="rId19"/>
    <p:sldId id="308" r:id="rId20"/>
    <p:sldId id="278" r:id="rId21"/>
    <p:sldId id="279" r:id="rId22"/>
    <p:sldId id="268" r:id="rId23"/>
    <p:sldId id="281" r:id="rId24"/>
    <p:sldId id="282" r:id="rId25"/>
    <p:sldId id="269" r:id="rId26"/>
    <p:sldId id="284" r:id="rId27"/>
    <p:sldId id="286" r:id="rId28"/>
    <p:sldId id="287" r:id="rId29"/>
    <p:sldId id="295" r:id="rId30"/>
    <p:sldId id="283" r:id="rId31"/>
    <p:sldId id="288" r:id="rId32"/>
    <p:sldId id="290" r:id="rId33"/>
    <p:sldId id="289" r:id="rId34"/>
    <p:sldId id="291" r:id="rId35"/>
    <p:sldId id="285" r:id="rId36"/>
    <p:sldId id="293" r:id="rId37"/>
    <p:sldId id="309" r:id="rId38"/>
    <p:sldId id="310" r:id="rId39"/>
    <p:sldId id="311" r:id="rId40"/>
    <p:sldId id="312" r:id="rId41"/>
    <p:sldId id="315" r:id="rId42"/>
    <p:sldId id="316" r:id="rId43"/>
    <p:sldId id="317" r:id="rId44"/>
    <p:sldId id="318" r:id="rId45"/>
    <p:sldId id="313" r:id="rId46"/>
    <p:sldId id="319" r:id="rId47"/>
    <p:sldId id="314" r:id="rId48"/>
    <p:sldId id="261" r:id="rId49"/>
    <p:sldId id="262" r:id="rId50"/>
    <p:sldId id="294" r:id="rId51"/>
    <p:sldId id="297" r:id="rId52"/>
    <p:sldId id="298" r:id="rId53"/>
    <p:sldId id="299" r:id="rId54"/>
    <p:sldId id="296" r:id="rId55"/>
    <p:sldId id="305" r:id="rId56"/>
    <p:sldId id="306" r:id="rId57"/>
    <p:sldId id="307" r:id="rId58"/>
    <p:sldId id="300" r:id="rId59"/>
    <p:sldId id="301" r:id="rId60"/>
    <p:sldId id="302" r:id="rId61"/>
    <p:sldId id="303" r:id="rId62"/>
    <p:sldId id="304" r:id="rId63"/>
    <p:sldId id="263"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60"/>
    <p:restoredTop sz="96218"/>
  </p:normalViewPr>
  <p:slideViewPr>
    <p:cSldViewPr snapToGrid="0">
      <p:cViewPr varScale="1">
        <p:scale>
          <a:sx n="123" d="100"/>
          <a:sy n="123" d="100"/>
        </p:scale>
        <p:origin x="39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F66BC-EDA4-ED3F-D9E0-CBE4681E9E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2DAA41-4864-B40A-81E7-7011E15593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49939A-4518-890B-5BC6-A9DB0C5EABE8}"/>
              </a:ext>
            </a:extLst>
          </p:cNvPr>
          <p:cNvSpPr>
            <a:spLocks noGrp="1"/>
          </p:cNvSpPr>
          <p:nvPr>
            <p:ph type="dt" sz="half" idx="10"/>
          </p:nvPr>
        </p:nvSpPr>
        <p:spPr/>
        <p:txBody>
          <a:bodyPr/>
          <a:lstStyle/>
          <a:p>
            <a:fld id="{2462A5AF-9C6D-4B49-A9DF-7434B893DBCC}" type="datetimeFigureOut">
              <a:rPr lang="en-US" smtClean="0"/>
              <a:t>10/14/24</a:t>
            </a:fld>
            <a:endParaRPr lang="en-US"/>
          </a:p>
        </p:txBody>
      </p:sp>
      <p:sp>
        <p:nvSpPr>
          <p:cNvPr id="5" name="Footer Placeholder 4">
            <a:extLst>
              <a:ext uri="{FF2B5EF4-FFF2-40B4-BE49-F238E27FC236}">
                <a16:creationId xmlns:a16="http://schemas.microsoft.com/office/drawing/2014/main" id="{36B65428-28B2-ECAF-F1BA-62852F2982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9C17D3-8CCC-1F1A-A718-DF5924595E18}"/>
              </a:ext>
            </a:extLst>
          </p:cNvPr>
          <p:cNvSpPr>
            <a:spLocks noGrp="1"/>
          </p:cNvSpPr>
          <p:nvPr>
            <p:ph type="sldNum" sz="quarter" idx="12"/>
          </p:nvPr>
        </p:nvSpPr>
        <p:spPr/>
        <p:txBody>
          <a:bodyPr/>
          <a:lstStyle/>
          <a:p>
            <a:fld id="{B35708A8-DBA8-A64A-9046-0C13EF7D0B28}" type="slidenum">
              <a:rPr lang="en-US" smtClean="0"/>
              <a:t>‹#›</a:t>
            </a:fld>
            <a:endParaRPr lang="en-US"/>
          </a:p>
        </p:txBody>
      </p:sp>
    </p:spTree>
    <p:extLst>
      <p:ext uri="{BB962C8B-B14F-4D97-AF65-F5344CB8AC3E}">
        <p14:creationId xmlns:p14="http://schemas.microsoft.com/office/powerpoint/2010/main" val="3123015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9184-3D4D-8019-475A-A791C32DDF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73AD91-4096-0EA1-D733-912053733A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24BC91-B26E-C462-EB36-F6CEE23BC0CA}"/>
              </a:ext>
            </a:extLst>
          </p:cNvPr>
          <p:cNvSpPr>
            <a:spLocks noGrp="1"/>
          </p:cNvSpPr>
          <p:nvPr>
            <p:ph type="dt" sz="half" idx="10"/>
          </p:nvPr>
        </p:nvSpPr>
        <p:spPr/>
        <p:txBody>
          <a:bodyPr/>
          <a:lstStyle/>
          <a:p>
            <a:fld id="{2462A5AF-9C6D-4B49-A9DF-7434B893DBCC}" type="datetimeFigureOut">
              <a:rPr lang="en-US" smtClean="0"/>
              <a:t>10/14/24</a:t>
            </a:fld>
            <a:endParaRPr lang="en-US"/>
          </a:p>
        </p:txBody>
      </p:sp>
      <p:sp>
        <p:nvSpPr>
          <p:cNvPr id="5" name="Footer Placeholder 4">
            <a:extLst>
              <a:ext uri="{FF2B5EF4-FFF2-40B4-BE49-F238E27FC236}">
                <a16:creationId xmlns:a16="http://schemas.microsoft.com/office/drawing/2014/main" id="{1B3A7AC9-C596-D757-8BE4-77A4DE7DAE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4B156-23F3-29EC-111A-9CF2A42A4379}"/>
              </a:ext>
            </a:extLst>
          </p:cNvPr>
          <p:cNvSpPr>
            <a:spLocks noGrp="1"/>
          </p:cNvSpPr>
          <p:nvPr>
            <p:ph type="sldNum" sz="quarter" idx="12"/>
          </p:nvPr>
        </p:nvSpPr>
        <p:spPr/>
        <p:txBody>
          <a:bodyPr/>
          <a:lstStyle/>
          <a:p>
            <a:fld id="{B35708A8-DBA8-A64A-9046-0C13EF7D0B28}" type="slidenum">
              <a:rPr lang="en-US" smtClean="0"/>
              <a:t>‹#›</a:t>
            </a:fld>
            <a:endParaRPr lang="en-US"/>
          </a:p>
        </p:txBody>
      </p:sp>
    </p:spTree>
    <p:extLst>
      <p:ext uri="{BB962C8B-B14F-4D97-AF65-F5344CB8AC3E}">
        <p14:creationId xmlns:p14="http://schemas.microsoft.com/office/powerpoint/2010/main" val="3208426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85F187-4222-E042-CBCE-FEF6BD9D9C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E6D71C-7B35-B1AC-A1FD-8590EA6748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054E0-5747-7870-35F3-572C3010BA60}"/>
              </a:ext>
            </a:extLst>
          </p:cNvPr>
          <p:cNvSpPr>
            <a:spLocks noGrp="1"/>
          </p:cNvSpPr>
          <p:nvPr>
            <p:ph type="dt" sz="half" idx="10"/>
          </p:nvPr>
        </p:nvSpPr>
        <p:spPr/>
        <p:txBody>
          <a:bodyPr/>
          <a:lstStyle/>
          <a:p>
            <a:fld id="{2462A5AF-9C6D-4B49-A9DF-7434B893DBCC}" type="datetimeFigureOut">
              <a:rPr lang="en-US" smtClean="0"/>
              <a:t>10/14/24</a:t>
            </a:fld>
            <a:endParaRPr lang="en-US"/>
          </a:p>
        </p:txBody>
      </p:sp>
      <p:sp>
        <p:nvSpPr>
          <p:cNvPr id="5" name="Footer Placeholder 4">
            <a:extLst>
              <a:ext uri="{FF2B5EF4-FFF2-40B4-BE49-F238E27FC236}">
                <a16:creationId xmlns:a16="http://schemas.microsoft.com/office/drawing/2014/main" id="{3D29F766-5243-99D0-5B7B-D3C0B3DFFF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97CAA0-C48A-B332-BC17-CDBBD400D5B2}"/>
              </a:ext>
            </a:extLst>
          </p:cNvPr>
          <p:cNvSpPr>
            <a:spLocks noGrp="1"/>
          </p:cNvSpPr>
          <p:nvPr>
            <p:ph type="sldNum" sz="quarter" idx="12"/>
          </p:nvPr>
        </p:nvSpPr>
        <p:spPr/>
        <p:txBody>
          <a:bodyPr/>
          <a:lstStyle/>
          <a:p>
            <a:fld id="{B35708A8-DBA8-A64A-9046-0C13EF7D0B28}" type="slidenum">
              <a:rPr lang="en-US" smtClean="0"/>
              <a:t>‹#›</a:t>
            </a:fld>
            <a:endParaRPr lang="en-US"/>
          </a:p>
        </p:txBody>
      </p:sp>
    </p:spTree>
    <p:extLst>
      <p:ext uri="{BB962C8B-B14F-4D97-AF65-F5344CB8AC3E}">
        <p14:creationId xmlns:p14="http://schemas.microsoft.com/office/powerpoint/2010/main" val="3467747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BCB48-4A31-AAB9-4710-E9A86CAC2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51C2DB-819A-DC33-0F7A-1CBBF521C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A316DE-BD8C-8FD3-5662-A8F3C93E60DD}"/>
              </a:ext>
            </a:extLst>
          </p:cNvPr>
          <p:cNvSpPr>
            <a:spLocks noGrp="1"/>
          </p:cNvSpPr>
          <p:nvPr>
            <p:ph type="dt" sz="half" idx="10"/>
          </p:nvPr>
        </p:nvSpPr>
        <p:spPr/>
        <p:txBody>
          <a:bodyPr/>
          <a:lstStyle/>
          <a:p>
            <a:fld id="{2462A5AF-9C6D-4B49-A9DF-7434B893DBCC}" type="datetimeFigureOut">
              <a:rPr lang="en-US" smtClean="0"/>
              <a:t>10/14/24</a:t>
            </a:fld>
            <a:endParaRPr lang="en-US"/>
          </a:p>
        </p:txBody>
      </p:sp>
      <p:sp>
        <p:nvSpPr>
          <p:cNvPr id="5" name="Footer Placeholder 4">
            <a:extLst>
              <a:ext uri="{FF2B5EF4-FFF2-40B4-BE49-F238E27FC236}">
                <a16:creationId xmlns:a16="http://schemas.microsoft.com/office/drawing/2014/main" id="{604B230B-4F92-35A5-86D9-20A14A79A9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DE807C-2BED-66BB-B66F-B4A479554C2B}"/>
              </a:ext>
            </a:extLst>
          </p:cNvPr>
          <p:cNvSpPr>
            <a:spLocks noGrp="1"/>
          </p:cNvSpPr>
          <p:nvPr>
            <p:ph type="sldNum" sz="quarter" idx="12"/>
          </p:nvPr>
        </p:nvSpPr>
        <p:spPr/>
        <p:txBody>
          <a:bodyPr/>
          <a:lstStyle/>
          <a:p>
            <a:fld id="{B35708A8-DBA8-A64A-9046-0C13EF7D0B28}" type="slidenum">
              <a:rPr lang="en-US" smtClean="0"/>
              <a:t>‹#›</a:t>
            </a:fld>
            <a:endParaRPr lang="en-US"/>
          </a:p>
        </p:txBody>
      </p:sp>
    </p:spTree>
    <p:extLst>
      <p:ext uri="{BB962C8B-B14F-4D97-AF65-F5344CB8AC3E}">
        <p14:creationId xmlns:p14="http://schemas.microsoft.com/office/powerpoint/2010/main" val="160969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9CC1C-954F-2190-6E37-9A23D234A1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E56F0F-F6B3-8DA4-4736-0C36048B04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55F14B-16D0-9037-7AFE-D1A90DAEF6AB}"/>
              </a:ext>
            </a:extLst>
          </p:cNvPr>
          <p:cNvSpPr>
            <a:spLocks noGrp="1"/>
          </p:cNvSpPr>
          <p:nvPr>
            <p:ph type="dt" sz="half" idx="10"/>
          </p:nvPr>
        </p:nvSpPr>
        <p:spPr/>
        <p:txBody>
          <a:bodyPr/>
          <a:lstStyle/>
          <a:p>
            <a:fld id="{2462A5AF-9C6D-4B49-A9DF-7434B893DBCC}" type="datetimeFigureOut">
              <a:rPr lang="en-US" smtClean="0"/>
              <a:t>10/14/24</a:t>
            </a:fld>
            <a:endParaRPr lang="en-US"/>
          </a:p>
        </p:txBody>
      </p:sp>
      <p:sp>
        <p:nvSpPr>
          <p:cNvPr id="5" name="Footer Placeholder 4">
            <a:extLst>
              <a:ext uri="{FF2B5EF4-FFF2-40B4-BE49-F238E27FC236}">
                <a16:creationId xmlns:a16="http://schemas.microsoft.com/office/drawing/2014/main" id="{6204530D-1E60-8662-41DB-A53A4E4E17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E470EF-1B4B-7B3E-2BCA-1F9D0DC04EC6}"/>
              </a:ext>
            </a:extLst>
          </p:cNvPr>
          <p:cNvSpPr>
            <a:spLocks noGrp="1"/>
          </p:cNvSpPr>
          <p:nvPr>
            <p:ph type="sldNum" sz="quarter" idx="12"/>
          </p:nvPr>
        </p:nvSpPr>
        <p:spPr/>
        <p:txBody>
          <a:bodyPr/>
          <a:lstStyle/>
          <a:p>
            <a:fld id="{B35708A8-DBA8-A64A-9046-0C13EF7D0B28}" type="slidenum">
              <a:rPr lang="en-US" smtClean="0"/>
              <a:t>‹#›</a:t>
            </a:fld>
            <a:endParaRPr lang="en-US"/>
          </a:p>
        </p:txBody>
      </p:sp>
    </p:spTree>
    <p:extLst>
      <p:ext uri="{BB962C8B-B14F-4D97-AF65-F5344CB8AC3E}">
        <p14:creationId xmlns:p14="http://schemas.microsoft.com/office/powerpoint/2010/main" val="795055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A2F44-E9F5-426F-87D3-BEC574041E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5B0FE8-C181-759B-0EA9-12B654BC05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E5715E-9D26-2727-51E3-8936BB5CD8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2084C3-1967-5C37-AB63-B96F6176F7B1}"/>
              </a:ext>
            </a:extLst>
          </p:cNvPr>
          <p:cNvSpPr>
            <a:spLocks noGrp="1"/>
          </p:cNvSpPr>
          <p:nvPr>
            <p:ph type="dt" sz="half" idx="10"/>
          </p:nvPr>
        </p:nvSpPr>
        <p:spPr/>
        <p:txBody>
          <a:bodyPr/>
          <a:lstStyle/>
          <a:p>
            <a:fld id="{2462A5AF-9C6D-4B49-A9DF-7434B893DBCC}" type="datetimeFigureOut">
              <a:rPr lang="en-US" smtClean="0"/>
              <a:t>10/14/24</a:t>
            </a:fld>
            <a:endParaRPr lang="en-US"/>
          </a:p>
        </p:txBody>
      </p:sp>
      <p:sp>
        <p:nvSpPr>
          <p:cNvPr id="6" name="Footer Placeholder 5">
            <a:extLst>
              <a:ext uri="{FF2B5EF4-FFF2-40B4-BE49-F238E27FC236}">
                <a16:creationId xmlns:a16="http://schemas.microsoft.com/office/drawing/2014/main" id="{941D1AB6-332B-7A8F-D5E0-7B8D6A0F82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975919-2FA5-2365-7B82-F6D57AC2D1FF}"/>
              </a:ext>
            </a:extLst>
          </p:cNvPr>
          <p:cNvSpPr>
            <a:spLocks noGrp="1"/>
          </p:cNvSpPr>
          <p:nvPr>
            <p:ph type="sldNum" sz="quarter" idx="12"/>
          </p:nvPr>
        </p:nvSpPr>
        <p:spPr/>
        <p:txBody>
          <a:bodyPr/>
          <a:lstStyle/>
          <a:p>
            <a:fld id="{B35708A8-DBA8-A64A-9046-0C13EF7D0B28}" type="slidenum">
              <a:rPr lang="en-US" smtClean="0"/>
              <a:t>‹#›</a:t>
            </a:fld>
            <a:endParaRPr lang="en-US"/>
          </a:p>
        </p:txBody>
      </p:sp>
    </p:spTree>
    <p:extLst>
      <p:ext uri="{BB962C8B-B14F-4D97-AF65-F5344CB8AC3E}">
        <p14:creationId xmlns:p14="http://schemas.microsoft.com/office/powerpoint/2010/main" val="717119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F6379-01F7-8B6A-600B-7F490EF79B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3D72AD-F347-3D84-0C6B-053B45464C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8D019B-34F7-92AF-6ADA-1AF410F563F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8D9D8F-9162-0BC2-FC13-F5B8D0B044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BA2A48-2D46-0AE2-687A-B328A63D81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ADB197-44BD-982C-4579-E0D5D7088385}"/>
              </a:ext>
            </a:extLst>
          </p:cNvPr>
          <p:cNvSpPr>
            <a:spLocks noGrp="1"/>
          </p:cNvSpPr>
          <p:nvPr>
            <p:ph type="dt" sz="half" idx="10"/>
          </p:nvPr>
        </p:nvSpPr>
        <p:spPr/>
        <p:txBody>
          <a:bodyPr/>
          <a:lstStyle/>
          <a:p>
            <a:fld id="{2462A5AF-9C6D-4B49-A9DF-7434B893DBCC}" type="datetimeFigureOut">
              <a:rPr lang="en-US" smtClean="0"/>
              <a:t>10/14/24</a:t>
            </a:fld>
            <a:endParaRPr lang="en-US"/>
          </a:p>
        </p:txBody>
      </p:sp>
      <p:sp>
        <p:nvSpPr>
          <p:cNvPr id="8" name="Footer Placeholder 7">
            <a:extLst>
              <a:ext uri="{FF2B5EF4-FFF2-40B4-BE49-F238E27FC236}">
                <a16:creationId xmlns:a16="http://schemas.microsoft.com/office/drawing/2014/main" id="{CCC68574-8097-2138-59C0-9A5536D857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48B42A-8671-D538-5560-195283D3FE8C}"/>
              </a:ext>
            </a:extLst>
          </p:cNvPr>
          <p:cNvSpPr>
            <a:spLocks noGrp="1"/>
          </p:cNvSpPr>
          <p:nvPr>
            <p:ph type="sldNum" sz="quarter" idx="12"/>
          </p:nvPr>
        </p:nvSpPr>
        <p:spPr/>
        <p:txBody>
          <a:bodyPr/>
          <a:lstStyle/>
          <a:p>
            <a:fld id="{B35708A8-DBA8-A64A-9046-0C13EF7D0B28}" type="slidenum">
              <a:rPr lang="en-US" smtClean="0"/>
              <a:t>‹#›</a:t>
            </a:fld>
            <a:endParaRPr lang="en-US"/>
          </a:p>
        </p:txBody>
      </p:sp>
    </p:spTree>
    <p:extLst>
      <p:ext uri="{BB962C8B-B14F-4D97-AF65-F5344CB8AC3E}">
        <p14:creationId xmlns:p14="http://schemas.microsoft.com/office/powerpoint/2010/main" val="607512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68052-3D17-77AC-DDA4-916E2FFBE6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6091CD-70BE-C2BB-F796-EABF6E83E731}"/>
              </a:ext>
            </a:extLst>
          </p:cNvPr>
          <p:cNvSpPr>
            <a:spLocks noGrp="1"/>
          </p:cNvSpPr>
          <p:nvPr>
            <p:ph type="dt" sz="half" idx="10"/>
          </p:nvPr>
        </p:nvSpPr>
        <p:spPr/>
        <p:txBody>
          <a:bodyPr/>
          <a:lstStyle/>
          <a:p>
            <a:fld id="{2462A5AF-9C6D-4B49-A9DF-7434B893DBCC}" type="datetimeFigureOut">
              <a:rPr lang="en-US" smtClean="0"/>
              <a:t>10/14/24</a:t>
            </a:fld>
            <a:endParaRPr lang="en-US"/>
          </a:p>
        </p:txBody>
      </p:sp>
      <p:sp>
        <p:nvSpPr>
          <p:cNvPr id="4" name="Footer Placeholder 3">
            <a:extLst>
              <a:ext uri="{FF2B5EF4-FFF2-40B4-BE49-F238E27FC236}">
                <a16:creationId xmlns:a16="http://schemas.microsoft.com/office/drawing/2014/main" id="{D303FA8B-6025-381C-6F51-EBCCAB6150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0A07D3-ED8D-B048-21DA-4EBD9045BD55}"/>
              </a:ext>
            </a:extLst>
          </p:cNvPr>
          <p:cNvSpPr>
            <a:spLocks noGrp="1"/>
          </p:cNvSpPr>
          <p:nvPr>
            <p:ph type="sldNum" sz="quarter" idx="12"/>
          </p:nvPr>
        </p:nvSpPr>
        <p:spPr/>
        <p:txBody>
          <a:bodyPr/>
          <a:lstStyle/>
          <a:p>
            <a:fld id="{B35708A8-DBA8-A64A-9046-0C13EF7D0B28}" type="slidenum">
              <a:rPr lang="en-US" smtClean="0"/>
              <a:t>‹#›</a:t>
            </a:fld>
            <a:endParaRPr lang="en-US"/>
          </a:p>
        </p:txBody>
      </p:sp>
    </p:spTree>
    <p:extLst>
      <p:ext uri="{BB962C8B-B14F-4D97-AF65-F5344CB8AC3E}">
        <p14:creationId xmlns:p14="http://schemas.microsoft.com/office/powerpoint/2010/main" val="2000199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A78950-C18F-7862-C70A-8010FE85E047}"/>
              </a:ext>
            </a:extLst>
          </p:cNvPr>
          <p:cNvSpPr>
            <a:spLocks noGrp="1"/>
          </p:cNvSpPr>
          <p:nvPr>
            <p:ph type="dt" sz="half" idx="10"/>
          </p:nvPr>
        </p:nvSpPr>
        <p:spPr/>
        <p:txBody>
          <a:bodyPr/>
          <a:lstStyle/>
          <a:p>
            <a:fld id="{2462A5AF-9C6D-4B49-A9DF-7434B893DBCC}" type="datetimeFigureOut">
              <a:rPr lang="en-US" smtClean="0"/>
              <a:t>10/14/24</a:t>
            </a:fld>
            <a:endParaRPr lang="en-US"/>
          </a:p>
        </p:txBody>
      </p:sp>
      <p:sp>
        <p:nvSpPr>
          <p:cNvPr id="3" name="Footer Placeholder 2">
            <a:extLst>
              <a:ext uri="{FF2B5EF4-FFF2-40B4-BE49-F238E27FC236}">
                <a16:creationId xmlns:a16="http://schemas.microsoft.com/office/drawing/2014/main" id="{EB1198AA-E4A7-901D-CA34-745457F00C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496A16-7897-79FB-81AA-7724FC307B74}"/>
              </a:ext>
            </a:extLst>
          </p:cNvPr>
          <p:cNvSpPr>
            <a:spLocks noGrp="1"/>
          </p:cNvSpPr>
          <p:nvPr>
            <p:ph type="sldNum" sz="quarter" idx="12"/>
          </p:nvPr>
        </p:nvSpPr>
        <p:spPr/>
        <p:txBody>
          <a:bodyPr/>
          <a:lstStyle/>
          <a:p>
            <a:fld id="{B35708A8-DBA8-A64A-9046-0C13EF7D0B28}" type="slidenum">
              <a:rPr lang="en-US" smtClean="0"/>
              <a:t>‹#›</a:t>
            </a:fld>
            <a:endParaRPr lang="en-US"/>
          </a:p>
        </p:txBody>
      </p:sp>
    </p:spTree>
    <p:extLst>
      <p:ext uri="{BB962C8B-B14F-4D97-AF65-F5344CB8AC3E}">
        <p14:creationId xmlns:p14="http://schemas.microsoft.com/office/powerpoint/2010/main" val="688954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C2074-F91F-026E-3643-229A773800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8B52FC-1573-DF57-CC4A-24D43355ED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B056FF2-CA1B-C22E-B24F-42ACE3CE8C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C7542A-E407-41E3-8284-D8C60EA4B453}"/>
              </a:ext>
            </a:extLst>
          </p:cNvPr>
          <p:cNvSpPr>
            <a:spLocks noGrp="1"/>
          </p:cNvSpPr>
          <p:nvPr>
            <p:ph type="dt" sz="half" idx="10"/>
          </p:nvPr>
        </p:nvSpPr>
        <p:spPr/>
        <p:txBody>
          <a:bodyPr/>
          <a:lstStyle/>
          <a:p>
            <a:fld id="{2462A5AF-9C6D-4B49-A9DF-7434B893DBCC}" type="datetimeFigureOut">
              <a:rPr lang="en-US" smtClean="0"/>
              <a:t>10/14/24</a:t>
            </a:fld>
            <a:endParaRPr lang="en-US"/>
          </a:p>
        </p:txBody>
      </p:sp>
      <p:sp>
        <p:nvSpPr>
          <p:cNvPr id="6" name="Footer Placeholder 5">
            <a:extLst>
              <a:ext uri="{FF2B5EF4-FFF2-40B4-BE49-F238E27FC236}">
                <a16:creationId xmlns:a16="http://schemas.microsoft.com/office/drawing/2014/main" id="{F87A36B8-C0FC-38B7-A459-3D0A625A3B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23135F-4EC6-48C0-3C7B-B040184A8550}"/>
              </a:ext>
            </a:extLst>
          </p:cNvPr>
          <p:cNvSpPr>
            <a:spLocks noGrp="1"/>
          </p:cNvSpPr>
          <p:nvPr>
            <p:ph type="sldNum" sz="quarter" idx="12"/>
          </p:nvPr>
        </p:nvSpPr>
        <p:spPr/>
        <p:txBody>
          <a:bodyPr/>
          <a:lstStyle/>
          <a:p>
            <a:fld id="{B35708A8-DBA8-A64A-9046-0C13EF7D0B28}" type="slidenum">
              <a:rPr lang="en-US" smtClean="0"/>
              <a:t>‹#›</a:t>
            </a:fld>
            <a:endParaRPr lang="en-US"/>
          </a:p>
        </p:txBody>
      </p:sp>
    </p:spTree>
    <p:extLst>
      <p:ext uri="{BB962C8B-B14F-4D97-AF65-F5344CB8AC3E}">
        <p14:creationId xmlns:p14="http://schemas.microsoft.com/office/powerpoint/2010/main" val="2980930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72654-43DD-5500-1447-6D7B5A9E2E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FDB9C24-8CCC-2867-B333-010A3975EC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1A15D7-EF62-7F85-3C01-353347301D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C64DDF-53C3-1C55-66ED-36535381F7FE}"/>
              </a:ext>
            </a:extLst>
          </p:cNvPr>
          <p:cNvSpPr>
            <a:spLocks noGrp="1"/>
          </p:cNvSpPr>
          <p:nvPr>
            <p:ph type="dt" sz="half" idx="10"/>
          </p:nvPr>
        </p:nvSpPr>
        <p:spPr/>
        <p:txBody>
          <a:bodyPr/>
          <a:lstStyle/>
          <a:p>
            <a:fld id="{2462A5AF-9C6D-4B49-A9DF-7434B893DBCC}" type="datetimeFigureOut">
              <a:rPr lang="en-US" smtClean="0"/>
              <a:t>10/14/24</a:t>
            </a:fld>
            <a:endParaRPr lang="en-US"/>
          </a:p>
        </p:txBody>
      </p:sp>
      <p:sp>
        <p:nvSpPr>
          <p:cNvPr id="6" name="Footer Placeholder 5">
            <a:extLst>
              <a:ext uri="{FF2B5EF4-FFF2-40B4-BE49-F238E27FC236}">
                <a16:creationId xmlns:a16="http://schemas.microsoft.com/office/drawing/2014/main" id="{8083632F-F65E-EB46-E24A-166E061C05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6E7551-3F2B-B840-46EA-30BDCB898C6A}"/>
              </a:ext>
            </a:extLst>
          </p:cNvPr>
          <p:cNvSpPr>
            <a:spLocks noGrp="1"/>
          </p:cNvSpPr>
          <p:nvPr>
            <p:ph type="sldNum" sz="quarter" idx="12"/>
          </p:nvPr>
        </p:nvSpPr>
        <p:spPr/>
        <p:txBody>
          <a:bodyPr/>
          <a:lstStyle/>
          <a:p>
            <a:fld id="{B35708A8-DBA8-A64A-9046-0C13EF7D0B28}" type="slidenum">
              <a:rPr lang="en-US" smtClean="0"/>
              <a:t>‹#›</a:t>
            </a:fld>
            <a:endParaRPr lang="en-US"/>
          </a:p>
        </p:txBody>
      </p:sp>
    </p:spTree>
    <p:extLst>
      <p:ext uri="{BB962C8B-B14F-4D97-AF65-F5344CB8AC3E}">
        <p14:creationId xmlns:p14="http://schemas.microsoft.com/office/powerpoint/2010/main" val="4285534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87193B-5529-08B2-0978-447B18D6F3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D1B68F-E6C7-2E0D-8B27-95DAE221FA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D4D871-DB5F-7253-EA80-5963B140BB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62A5AF-9C6D-4B49-A9DF-7434B893DBCC}" type="datetimeFigureOut">
              <a:rPr lang="en-US" smtClean="0"/>
              <a:t>10/14/24</a:t>
            </a:fld>
            <a:endParaRPr lang="en-US"/>
          </a:p>
        </p:txBody>
      </p:sp>
      <p:sp>
        <p:nvSpPr>
          <p:cNvPr id="5" name="Footer Placeholder 4">
            <a:extLst>
              <a:ext uri="{FF2B5EF4-FFF2-40B4-BE49-F238E27FC236}">
                <a16:creationId xmlns:a16="http://schemas.microsoft.com/office/drawing/2014/main" id="{8B98F1F0-1A30-62BE-C112-D6F5875F90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97F512E-B95A-48A9-BD99-59E8F3A20C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708A8-DBA8-A64A-9046-0C13EF7D0B28}" type="slidenum">
              <a:rPr lang="en-US" smtClean="0"/>
              <a:t>‹#›</a:t>
            </a:fld>
            <a:endParaRPr lang="en-US"/>
          </a:p>
        </p:txBody>
      </p:sp>
    </p:spTree>
    <p:extLst>
      <p:ext uri="{BB962C8B-B14F-4D97-AF65-F5344CB8AC3E}">
        <p14:creationId xmlns:p14="http://schemas.microsoft.com/office/powerpoint/2010/main" val="2253714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2A032-7AE8-1318-0215-B576BCC76ED1}"/>
              </a:ext>
            </a:extLst>
          </p:cNvPr>
          <p:cNvSpPr>
            <a:spLocks noGrp="1"/>
          </p:cNvSpPr>
          <p:nvPr>
            <p:ph type="ctrTitle"/>
          </p:nvPr>
        </p:nvSpPr>
        <p:spPr/>
        <p:txBody>
          <a:bodyPr/>
          <a:lstStyle/>
          <a:p>
            <a:r>
              <a:rPr lang="en-US" dirty="0"/>
              <a:t>Econ 645: Week 8</a:t>
            </a:r>
          </a:p>
        </p:txBody>
      </p:sp>
      <p:sp>
        <p:nvSpPr>
          <p:cNvPr id="3" name="Subtitle 2">
            <a:extLst>
              <a:ext uri="{FF2B5EF4-FFF2-40B4-BE49-F238E27FC236}">
                <a16:creationId xmlns:a16="http://schemas.microsoft.com/office/drawing/2014/main" id="{F816D6D7-90D8-0EC2-C7EB-2E799931B545}"/>
              </a:ext>
            </a:extLst>
          </p:cNvPr>
          <p:cNvSpPr>
            <a:spLocks noGrp="1"/>
          </p:cNvSpPr>
          <p:nvPr>
            <p:ph type="subTitle" idx="1"/>
          </p:nvPr>
        </p:nvSpPr>
        <p:spPr/>
        <p:txBody>
          <a:bodyPr/>
          <a:lstStyle/>
          <a:p>
            <a:r>
              <a:rPr lang="en-US" dirty="0"/>
              <a:t>Limited Dependent Variables Part 1</a:t>
            </a:r>
          </a:p>
          <a:p>
            <a:r>
              <a:rPr lang="en-US" dirty="0"/>
              <a:t>Review of Logit and </a:t>
            </a:r>
            <a:r>
              <a:rPr lang="en-US" dirty="0" err="1"/>
              <a:t>Probit</a:t>
            </a:r>
            <a:r>
              <a:rPr lang="en-US" dirty="0"/>
              <a:t> Estimators</a:t>
            </a:r>
          </a:p>
          <a:p>
            <a:r>
              <a:rPr lang="en-US" dirty="0"/>
              <a:t>Tobit Estimator</a:t>
            </a:r>
          </a:p>
        </p:txBody>
      </p:sp>
    </p:spTree>
    <p:extLst>
      <p:ext uri="{BB962C8B-B14F-4D97-AF65-F5344CB8AC3E}">
        <p14:creationId xmlns:p14="http://schemas.microsoft.com/office/powerpoint/2010/main" val="3232111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69BF8-77F9-8BDD-7C24-59C11EB16087}"/>
              </a:ext>
            </a:extLst>
          </p:cNvPr>
          <p:cNvSpPr>
            <a:spLocks noGrp="1"/>
          </p:cNvSpPr>
          <p:nvPr>
            <p:ph type="title"/>
          </p:nvPr>
        </p:nvSpPr>
        <p:spPr/>
        <p:txBody>
          <a:bodyPr/>
          <a:lstStyle/>
          <a:p>
            <a:r>
              <a:rPr lang="en-US" dirty="0"/>
              <a:t>Maximum Likelihood Estimator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F2706F-1FAF-3FC6-1701-A067EA1398E8}"/>
                  </a:ext>
                </a:extLst>
              </p:cNvPr>
              <p:cNvSpPr>
                <a:spLocks noGrp="1"/>
              </p:cNvSpPr>
              <p:nvPr>
                <p:ph idx="1"/>
              </p:nvPr>
            </p:nvSpPr>
            <p:spPr/>
            <p:txBody>
              <a:bodyPr/>
              <a:lstStyle/>
              <a:p>
                <a:r>
                  <a:rPr lang="en-US" dirty="0"/>
                  <a:t>The likelihood function</a:t>
                </a:r>
              </a:p>
              <a:p>
                <a:pPr lvl="1"/>
                <a14:m>
                  <m:oMath xmlns:m="http://schemas.openxmlformats.org/officeDocument/2006/math">
                    <m:r>
                      <a:rPr lang="en-US" sz="2200" b="0" i="1" smtClean="0">
                        <a:latin typeface="Cambria Math" panose="02040503050406030204" pitchFamily="18" charset="0"/>
                      </a:rPr>
                      <m:t>𝐿</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𝑝</m:t>
                        </m:r>
                      </m:e>
                    </m:d>
                    <m: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𝑖</m:t>
                        </m:r>
                        <m:r>
                          <a:rPr lang="en-US" sz="2200" b="0" i="1" smtClean="0">
                            <a:latin typeface="Cambria Math" panose="02040503050406030204" pitchFamily="18" charset="0"/>
                          </a:rPr>
                          <m:t>=1</m:t>
                        </m:r>
                      </m:sub>
                      <m:sup>
                        <m:r>
                          <a:rPr lang="en-US" sz="2200" b="0" i="1" smtClean="0">
                            <a:latin typeface="Cambria Math" panose="02040503050406030204" pitchFamily="18" charset="0"/>
                          </a:rPr>
                          <m:t>𝑛</m:t>
                        </m:r>
                      </m:sup>
                      <m:e>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𝑌</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r>
                              <a:rPr lang="en-US" sz="2200" b="0" i="1" smtClean="0">
                                <a:latin typeface="Cambria Math" panose="02040503050406030204" pitchFamily="18" charset="0"/>
                              </a:rPr>
                              <m:t>𝑝</m:t>
                            </m:r>
                          </m:e>
                        </m:d>
                        <m:r>
                          <a:rPr lang="en-US" sz="2200" b="0" i="1" smtClean="0">
                            <a:latin typeface="Cambria Math" panose="02040503050406030204" pitchFamily="18" charset="0"/>
                          </a:rPr>
                          <m:t>=</m:t>
                        </m:r>
                      </m:e>
                    </m:nary>
                    <m:sSup>
                      <m:sSupPr>
                        <m:ctrlPr>
                          <a:rPr lang="en-US" sz="2200" i="1">
                            <a:latin typeface="Cambria Math" panose="02040503050406030204" pitchFamily="18" charset="0"/>
                          </a:rPr>
                        </m:ctrlPr>
                      </m:sSupPr>
                      <m:e>
                        <m:r>
                          <a:rPr lang="en-US" sz="2200" i="1">
                            <a:latin typeface="Cambria Math" panose="02040503050406030204" pitchFamily="18" charset="0"/>
                          </a:rPr>
                          <m:t>𝑝</m:t>
                        </m:r>
                      </m:e>
                      <m:sup>
                        <m:sSub>
                          <m:sSubPr>
                            <m:ctrlPr>
                              <a:rPr lang="en-US" sz="2200" i="1">
                                <a:latin typeface="Cambria Math" panose="02040503050406030204" pitchFamily="18" charset="0"/>
                              </a:rPr>
                            </m:ctrlPr>
                          </m:sSubPr>
                          <m:e>
                            <m:r>
                              <a:rPr lang="en-US" sz="2200" i="1">
                                <a:latin typeface="Cambria Math" panose="02040503050406030204" pitchFamily="18" charset="0"/>
                              </a:rPr>
                              <m:t>𝑌</m:t>
                            </m:r>
                          </m:e>
                          <m:sub>
                            <m:r>
                              <a:rPr lang="en-US" sz="2200" b="0" i="1" smtClean="0">
                                <a:latin typeface="Cambria Math" panose="02040503050406030204" pitchFamily="18" charset="0"/>
                              </a:rPr>
                              <m:t>1</m:t>
                            </m:r>
                          </m:sub>
                        </m:sSub>
                      </m:sup>
                    </m:sSup>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𝑝</m:t>
                            </m:r>
                          </m:e>
                        </m:d>
                      </m:e>
                      <m:sup>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𝑌</m:t>
                            </m:r>
                          </m:e>
                          <m:sub>
                            <m:r>
                              <a:rPr lang="en-US" sz="2200" b="0" i="1" smtClean="0">
                                <a:latin typeface="Cambria Math" panose="02040503050406030204" pitchFamily="18" charset="0"/>
                              </a:rPr>
                              <m:t>1</m:t>
                            </m:r>
                          </m:sub>
                        </m:sSub>
                      </m:sup>
                    </m:sSup>
                    <m:r>
                      <a:rPr lang="en-US" sz="2200" b="0" i="1" smtClean="0">
                        <a:latin typeface="Cambria Math" panose="02040503050406030204" pitchFamily="18" charset="0"/>
                      </a:rPr>
                      <m:t>∗</m:t>
                    </m:r>
                    <m:sSup>
                      <m:sSupPr>
                        <m:ctrlPr>
                          <a:rPr lang="en-US" sz="2200" i="1">
                            <a:latin typeface="Cambria Math" panose="02040503050406030204" pitchFamily="18" charset="0"/>
                          </a:rPr>
                        </m:ctrlPr>
                      </m:sSupPr>
                      <m:e>
                        <m:r>
                          <a:rPr lang="en-US" sz="2200" i="1">
                            <a:latin typeface="Cambria Math" panose="02040503050406030204" pitchFamily="18" charset="0"/>
                          </a:rPr>
                          <m:t>𝑝</m:t>
                        </m:r>
                      </m:e>
                      <m:sup>
                        <m:sSub>
                          <m:sSubPr>
                            <m:ctrlPr>
                              <a:rPr lang="en-US" sz="2200" i="1">
                                <a:latin typeface="Cambria Math" panose="02040503050406030204" pitchFamily="18" charset="0"/>
                              </a:rPr>
                            </m:ctrlPr>
                          </m:sSubPr>
                          <m:e>
                            <m:r>
                              <a:rPr lang="en-US" sz="2200" i="1">
                                <a:latin typeface="Cambria Math" panose="02040503050406030204" pitchFamily="18" charset="0"/>
                              </a:rPr>
                              <m:t>𝑌</m:t>
                            </m:r>
                          </m:e>
                          <m:sub>
                            <m:r>
                              <a:rPr lang="en-US" sz="2200" b="0" i="1" smtClean="0">
                                <a:latin typeface="Cambria Math" panose="02040503050406030204" pitchFamily="18" charset="0"/>
                              </a:rPr>
                              <m:t>2</m:t>
                            </m:r>
                          </m:sub>
                        </m:sSub>
                      </m:sup>
                    </m:sSup>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𝑝</m:t>
                            </m:r>
                          </m:e>
                        </m:d>
                      </m:e>
                      <m:sup>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𝑌</m:t>
                            </m:r>
                          </m:e>
                          <m:sub>
                            <m:r>
                              <a:rPr lang="en-US" sz="2200" b="0" i="1" smtClean="0">
                                <a:latin typeface="Cambria Math" panose="02040503050406030204" pitchFamily="18" charset="0"/>
                              </a:rPr>
                              <m:t>2</m:t>
                            </m:r>
                          </m:sub>
                        </m:sSub>
                      </m:sup>
                    </m:sSup>
                    <m:r>
                      <a:rPr lang="en-US" sz="2200" b="0" i="0" smtClean="0">
                        <a:latin typeface="Cambria Math" panose="02040503050406030204" pitchFamily="18" charset="0"/>
                      </a:rPr>
                      <m:t>∗…∗</m:t>
                    </m:r>
                    <m:sSup>
                      <m:sSupPr>
                        <m:ctrlPr>
                          <a:rPr lang="en-US" sz="2200" i="1">
                            <a:latin typeface="Cambria Math" panose="02040503050406030204" pitchFamily="18" charset="0"/>
                          </a:rPr>
                        </m:ctrlPr>
                      </m:sSupPr>
                      <m:e>
                        <m:r>
                          <a:rPr lang="en-US" sz="2200" i="1">
                            <a:latin typeface="Cambria Math" panose="02040503050406030204" pitchFamily="18" charset="0"/>
                          </a:rPr>
                          <m:t>𝑝</m:t>
                        </m:r>
                      </m:e>
                      <m:sup>
                        <m:sSub>
                          <m:sSubPr>
                            <m:ctrlPr>
                              <a:rPr lang="en-US" sz="2200" i="1">
                                <a:latin typeface="Cambria Math" panose="02040503050406030204" pitchFamily="18" charset="0"/>
                              </a:rPr>
                            </m:ctrlPr>
                          </m:sSubPr>
                          <m:e>
                            <m:r>
                              <a:rPr lang="en-US" sz="2200" i="1">
                                <a:latin typeface="Cambria Math" panose="02040503050406030204" pitchFamily="18" charset="0"/>
                              </a:rPr>
                              <m:t>𝑌</m:t>
                            </m:r>
                          </m:e>
                          <m:sub>
                            <m:r>
                              <a:rPr lang="en-US" sz="2200" b="0" i="1" smtClean="0">
                                <a:latin typeface="Cambria Math" panose="02040503050406030204" pitchFamily="18" charset="0"/>
                              </a:rPr>
                              <m:t>𝑛</m:t>
                            </m:r>
                          </m:sub>
                        </m:sSub>
                      </m:sup>
                    </m:sSup>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𝑝</m:t>
                            </m:r>
                          </m:e>
                        </m:d>
                      </m:e>
                      <m:sup>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𝑌</m:t>
                            </m:r>
                          </m:e>
                          <m:sub>
                            <m:r>
                              <a:rPr lang="en-US" sz="2200" b="0" i="1" smtClean="0">
                                <a:latin typeface="Cambria Math" panose="02040503050406030204" pitchFamily="18" charset="0"/>
                              </a:rPr>
                              <m:t>𝑛</m:t>
                            </m:r>
                          </m:sub>
                        </m:sSub>
                      </m:sup>
                    </m:sSup>
                  </m:oMath>
                </a14:m>
                <a:endParaRPr lang="en-US" sz="2200" dirty="0"/>
              </a:p>
              <a:p>
                <a:r>
                  <a:rPr lang="en-US" dirty="0"/>
                  <a:t>Sum across exponents</a:t>
                </a:r>
              </a:p>
              <a:p>
                <a:pPr lvl="1"/>
                <a14:m>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e>
                    </m:d>
                    <m:r>
                      <a:rPr lang="en-US" b="0" i="1" smtClean="0">
                        <a:latin typeface="Cambria Math" panose="02040503050406030204" pitchFamily="18" charset="0"/>
                      </a:rPr>
                      <m:t>=</m:t>
                    </m:r>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𝑝</m:t>
                        </m:r>
                      </m:e>
                      <m:sup>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𝑌</m:t>
                            </m:r>
                          </m:e>
                          <m:sub>
                            <m:r>
                              <a:rPr lang="en-US" b="0" i="1" smtClean="0">
                                <a:latin typeface="Cambria Math" panose="02040503050406030204" pitchFamily="18" charset="0"/>
                              </a:rPr>
                              <m:t>𝑖</m:t>
                            </m:r>
                          </m:sub>
                        </m:sSub>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𝑝</m:t>
                            </m:r>
                          </m:e>
                        </m:d>
                      </m:e>
                      <m:sup>
                        <m:r>
                          <a:rPr lang="en-US" b="0" i="1" smtClean="0">
                            <a:latin typeface="Cambria Math" panose="02040503050406030204" pitchFamily="18" charset="0"/>
                          </a:rPr>
                          <m:t>𝑛</m:t>
                        </m:r>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𝑌</m:t>
                            </m:r>
                          </m:e>
                          <m:sub>
                            <m:r>
                              <a:rPr lang="en-US" b="0" i="1" smtClean="0">
                                <a:latin typeface="Cambria Math" panose="02040503050406030204" pitchFamily="18" charset="0"/>
                              </a:rPr>
                              <m:t>𝑖</m:t>
                            </m:r>
                            <m:r>
                              <a:rPr lang="en-US" b="0" i="1" smtClean="0">
                                <a:latin typeface="Cambria Math" panose="02040503050406030204" pitchFamily="18" charset="0"/>
                              </a:rPr>
                              <m:t> </m:t>
                            </m:r>
                          </m:sub>
                        </m:sSub>
                      </m:sup>
                    </m:sSup>
                  </m:oMath>
                </a14:m>
                <a:endParaRPr lang="en-US" dirty="0"/>
              </a:p>
              <a:p>
                <a:r>
                  <a:rPr lang="en-US" dirty="0"/>
                  <a:t>We need to maximize the likelihood, so we’ll take the natural log</a:t>
                </a:r>
              </a:p>
              <a:p>
                <a:pPr lvl="1"/>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e>
                            </m:d>
                          </m:e>
                        </m:d>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𝑝</m:t>
                                </m:r>
                              </m:e>
                              <m:sup>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𝑌</m:t>
                                    </m:r>
                                  </m:e>
                                  <m:sub>
                                    <m:r>
                                      <a:rPr lang="en-US" i="1">
                                        <a:latin typeface="Cambria Math" panose="02040503050406030204" pitchFamily="18" charset="0"/>
                                      </a:rPr>
                                      <m:t>𝑖</m:t>
                                    </m:r>
                                  </m:sub>
                                </m:sSub>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𝑝</m:t>
                                    </m:r>
                                  </m:e>
                                </m:d>
                              </m:e>
                              <m:sup>
                                <m:r>
                                  <a:rPr lang="en-US" i="1">
                                    <a:latin typeface="Cambria Math" panose="02040503050406030204" pitchFamily="18" charset="0"/>
                                  </a:rPr>
                                  <m:t>𝑛</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𝑌</m:t>
                                    </m:r>
                                  </m:e>
                                  <m:sub>
                                    <m:r>
                                      <a:rPr lang="en-US" i="1">
                                        <a:latin typeface="Cambria Math" panose="02040503050406030204" pitchFamily="18" charset="0"/>
                                      </a:rPr>
                                      <m:t>𝑖</m:t>
                                    </m:r>
                                    <m:r>
                                      <a:rPr lang="en-US" i="1">
                                        <a:latin typeface="Cambria Math" panose="02040503050406030204" pitchFamily="18" charset="0"/>
                                      </a:rPr>
                                      <m:t> </m:t>
                                    </m:r>
                                  </m:sub>
                                </m:sSub>
                              </m:sup>
                            </m:sSup>
                          </m:e>
                        </m:d>
                      </m:e>
                    </m:fun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r>
                      <m:rPr>
                        <m:sty m:val="p"/>
                      </m:rPr>
                      <a:rPr lang="en-US" b="0" i="0" smtClean="0">
                        <a:latin typeface="Cambria Math" panose="02040503050406030204" pitchFamily="18" charset="0"/>
                      </a:rPr>
                      <m:t>ln</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e>
                    </m:d>
                    <m:r>
                      <a:rPr lang="en-US" b="0" i="0"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0"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e>
                    </m:d>
                    <m:r>
                      <m:rPr>
                        <m:sty m:val="p"/>
                      </m:rPr>
                      <a:rPr lang="en-US" b="0" i="0" smtClean="0">
                        <a:latin typeface="Cambria Math" panose="02040503050406030204" pitchFamily="18" charset="0"/>
                      </a:rPr>
                      <m:t>ln</m:t>
                    </m:r>
                    <m:r>
                      <a:rPr lang="en-US" b="0" i="0" smtClean="0">
                        <a:latin typeface="Cambria Math" panose="02040503050406030204" pitchFamily="18" charset="0"/>
                      </a:rPr>
                      <m:t>(1−</m:t>
                    </m:r>
                    <m:r>
                      <a:rPr lang="en-US" b="0" i="1" smtClean="0">
                        <a:latin typeface="Cambria Math" panose="02040503050406030204" pitchFamily="18" charset="0"/>
                      </a:rPr>
                      <m:t>𝑝</m:t>
                    </m:r>
                    <m:r>
                      <a:rPr lang="en-US" b="0" i="0" smtClean="0">
                        <a:latin typeface="Cambria Math" panose="02040503050406030204" pitchFamily="18" charset="0"/>
                      </a:rPr>
                      <m:t>)</m:t>
                    </m:r>
                  </m:oMath>
                </a14:m>
                <a:endParaRPr lang="en-US" dirty="0"/>
              </a:p>
              <a:p>
                <a:r>
                  <a:rPr lang="en-US" dirty="0"/>
                  <a:t>This gets us our log-likelihood function</a:t>
                </a:r>
              </a:p>
              <a:p>
                <a:pPr lvl="1"/>
                <a:r>
                  <a:rPr lang="en-US" dirty="0"/>
                  <a:t>We can now take the derivative and set it equal to 0 to find an estimate of the maximum likelihood estimator</a:t>
                </a:r>
              </a:p>
            </p:txBody>
          </p:sp>
        </mc:Choice>
        <mc:Fallback xmlns="">
          <p:sp>
            <p:nvSpPr>
              <p:cNvPr id="3" name="Content Placeholder 2">
                <a:extLst>
                  <a:ext uri="{FF2B5EF4-FFF2-40B4-BE49-F238E27FC236}">
                    <a16:creationId xmlns:a16="http://schemas.microsoft.com/office/drawing/2014/main" id="{87F2706F-1FAF-3FC6-1701-A067EA1398E8}"/>
                  </a:ext>
                </a:extLst>
              </p:cNvPr>
              <p:cNvSpPr>
                <a:spLocks noGrp="1" noRot="1" noChangeAspect="1" noMove="1" noResize="1" noEditPoints="1" noAdjustHandles="1" noChangeArrowheads="1" noChangeShapeType="1" noTextEdit="1"/>
              </p:cNvSpPr>
              <p:nvPr>
                <p:ph idx="1"/>
              </p:nvPr>
            </p:nvSpPr>
            <p:spPr>
              <a:blipFill>
                <a:blip r:embed="rId2"/>
                <a:stretch>
                  <a:fillRect l="-1086" t="-2326" r="-1206"/>
                </a:stretch>
              </a:blipFill>
            </p:spPr>
            <p:txBody>
              <a:bodyPr/>
              <a:lstStyle/>
              <a:p>
                <a:r>
                  <a:rPr lang="en-US">
                    <a:noFill/>
                  </a:rPr>
                  <a:t> </a:t>
                </a:r>
              </a:p>
            </p:txBody>
          </p:sp>
        </mc:Fallback>
      </mc:AlternateContent>
    </p:spTree>
    <p:extLst>
      <p:ext uri="{BB962C8B-B14F-4D97-AF65-F5344CB8AC3E}">
        <p14:creationId xmlns:p14="http://schemas.microsoft.com/office/powerpoint/2010/main" val="1705186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69BF8-77F9-8BDD-7C24-59C11EB16087}"/>
              </a:ext>
            </a:extLst>
          </p:cNvPr>
          <p:cNvSpPr>
            <a:spLocks noGrp="1"/>
          </p:cNvSpPr>
          <p:nvPr>
            <p:ph type="title"/>
          </p:nvPr>
        </p:nvSpPr>
        <p:spPr/>
        <p:txBody>
          <a:bodyPr/>
          <a:lstStyle/>
          <a:p>
            <a:r>
              <a:rPr lang="en-US" dirty="0"/>
              <a:t>Maximum Likelihood Estimator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F2706F-1FAF-3FC6-1701-A067EA1398E8}"/>
                  </a:ext>
                </a:extLst>
              </p:cNvPr>
              <p:cNvSpPr>
                <a:spLocks noGrp="1"/>
              </p:cNvSpPr>
              <p:nvPr>
                <p:ph idx="1"/>
              </p:nvPr>
            </p:nvSpPr>
            <p:spPr/>
            <p:txBody>
              <a:bodyPr/>
              <a:lstStyle/>
              <a:p>
                <a:r>
                  <a:rPr lang="en-US" dirty="0"/>
                  <a:t>This gets us our log-likelihood function</a:t>
                </a:r>
              </a:p>
              <a:p>
                <a:pPr lvl="1"/>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e>
                            </m:d>
                          </m:e>
                        </m:d>
                      </m:e>
                    </m:fun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r>
                      <m:rPr>
                        <m:sty m:val="p"/>
                      </m:rPr>
                      <a:rPr lang="en-US" b="0" i="0" smtClean="0">
                        <a:latin typeface="Cambria Math" panose="02040503050406030204" pitchFamily="18" charset="0"/>
                      </a:rPr>
                      <m:t>ln</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p</m:t>
                        </m:r>
                      </m:e>
                    </m:d>
                    <m:r>
                      <a:rPr lang="en-US" b="0" i="0" smtClean="0">
                        <a:latin typeface="Cambria Math" panose="02040503050406030204" pitchFamily="18" charset="0"/>
                      </a:rPr>
                      <m:t>+</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n</m:t>
                        </m:r>
                        <m:r>
                          <a:rPr lang="en-US" b="0" i="0"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Y</m:t>
                            </m:r>
                          </m:e>
                          <m:sub>
                            <m:r>
                              <m:rPr>
                                <m:sty m:val="p"/>
                              </m:rPr>
                              <a:rPr lang="en-US" b="0" i="0" smtClean="0">
                                <a:latin typeface="Cambria Math" panose="02040503050406030204" pitchFamily="18" charset="0"/>
                              </a:rPr>
                              <m:t>i</m:t>
                            </m:r>
                          </m:sub>
                        </m:sSub>
                      </m:e>
                    </m:d>
                    <m:r>
                      <m:rPr>
                        <m:sty m:val="p"/>
                      </m:rPr>
                      <a:rPr lang="en-US" b="0" i="0" smtClean="0">
                        <a:latin typeface="Cambria Math" panose="02040503050406030204" pitchFamily="18" charset="0"/>
                      </a:rPr>
                      <m:t>ln</m:t>
                    </m:r>
                    <m:d>
                      <m:dPr>
                        <m:ctrlPr>
                          <a:rPr lang="en-US" b="0" i="1" smtClean="0">
                            <a:latin typeface="Cambria Math" panose="02040503050406030204" pitchFamily="18" charset="0"/>
                          </a:rPr>
                        </m:ctrlPr>
                      </m:dPr>
                      <m:e>
                        <m:r>
                          <a:rPr lang="en-US" b="0" i="0" smtClean="0">
                            <a:latin typeface="Cambria Math" panose="02040503050406030204" pitchFamily="18" charset="0"/>
                          </a:rPr>
                          <m:t>1−</m:t>
                        </m:r>
                        <m:r>
                          <m:rPr>
                            <m:sty m:val="p"/>
                          </m:rPr>
                          <a:rPr lang="en-US" b="0" i="0" smtClean="0">
                            <a:latin typeface="Cambria Math" panose="02040503050406030204" pitchFamily="18" charset="0"/>
                          </a:rPr>
                          <m:t>p</m:t>
                        </m:r>
                      </m:e>
                    </m:d>
                  </m:oMath>
                </a14:m>
                <a:endParaRPr lang="en-US" dirty="0"/>
              </a:p>
              <a:p>
                <a:r>
                  <a:rPr lang="en-US" dirty="0"/>
                  <a:t>We can now take the derivative and set it equal to 0 to find an estimate of the maximum likelihood estimator</a:t>
                </a:r>
              </a:p>
              <a:p>
                <a:pPr lvl="1"/>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e>
                                </m:d>
                              </m:e>
                            </m:d>
                          </m:e>
                        </m:func>
                      </m:num>
                      <m:den>
                        <m:r>
                          <a:rPr lang="en-US" b="0" i="1" smtClean="0">
                            <a:latin typeface="Cambria Math" panose="02040503050406030204" pitchFamily="18" charset="0"/>
                          </a:rPr>
                          <m:t>𝜕</m:t>
                        </m:r>
                        <m:r>
                          <a:rPr lang="en-US" b="0" i="1" smtClean="0">
                            <a:latin typeface="Cambria Math" panose="02040503050406030204" pitchFamily="18" charset="0"/>
                          </a:rPr>
                          <m:t>𝑝</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num>
                      <m:den>
                        <m:r>
                          <a:rPr lang="en-US" b="0" i="1" smtClean="0">
                            <a:latin typeface="Cambria Math" panose="02040503050406030204" pitchFamily="18" charset="0"/>
                          </a:rPr>
                          <m:t>𝑝</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num>
                      <m:den>
                        <m:r>
                          <a:rPr lang="en-US" b="0" i="1" smtClean="0">
                            <a:latin typeface="Cambria Math" panose="02040503050406030204" pitchFamily="18" charset="0"/>
                          </a:rPr>
                          <m:t>1−</m:t>
                        </m:r>
                        <m:r>
                          <a:rPr lang="en-US" b="0" i="1" smtClean="0">
                            <a:latin typeface="Cambria Math" panose="02040503050406030204" pitchFamily="18" charset="0"/>
                          </a:rPr>
                          <m:t>𝑝</m:t>
                        </m:r>
                      </m:den>
                    </m:f>
                    <m:r>
                      <a:rPr lang="en-US" b="0" i="1" smtClean="0">
                        <a:latin typeface="Cambria Math" panose="02040503050406030204" pitchFamily="18" charset="0"/>
                      </a:rPr>
                      <m:t>=0</m:t>
                    </m:r>
                  </m:oMath>
                </a14:m>
                <a:endParaRPr lang="en-US" dirty="0"/>
              </a:p>
              <a:p>
                <a:r>
                  <a:rPr lang="en-US" dirty="0"/>
                  <a:t>The result maximum likelihood estimator for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 </m:t>
                    </m:r>
                  </m:oMath>
                </a14:m>
                <a:r>
                  <a:rPr lang="en-US" dirty="0"/>
                  <a:t>with the Bernoulli random variables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oMath>
                </a14:m>
                <a:endParaRPr lang="en-US" dirty="0"/>
              </a:p>
              <a:p>
                <a:pPr lvl="1"/>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𝑝</m:t>
                        </m:r>
                      </m:e>
                    </m:acc>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nary>
                          <m:naryPr>
                            <m:chr m:val="∑"/>
                            <m:ctrlPr>
                              <a:rPr lang="en-US" b="0" i="1" dirty="0" smtClean="0">
                                <a:latin typeface="Cambria Math" panose="02040503050406030204" pitchFamily="18" charset="0"/>
                              </a:rPr>
                            </m:ctrlPr>
                          </m:naryPr>
                          <m:sub>
                            <m:r>
                              <a:rPr lang="en-US" b="0" i="1" dirty="0" smtClean="0">
                                <a:latin typeface="Cambria Math" panose="02040503050406030204" pitchFamily="18" charset="0"/>
                              </a:rPr>
                              <m:t>𝑖</m:t>
                            </m:r>
                            <m:r>
                              <a:rPr lang="en-US" b="0" i="1" dirty="0" smtClean="0">
                                <a:latin typeface="Cambria Math" panose="02040503050406030204" pitchFamily="18" charset="0"/>
                              </a:rPr>
                              <m:t>=1</m:t>
                            </m:r>
                          </m:sub>
                          <m:sup>
                            <m:r>
                              <a:rPr lang="en-US" b="0" i="1" dirty="0" smtClean="0">
                                <a:latin typeface="Cambria Math" panose="02040503050406030204" pitchFamily="18" charset="0"/>
                              </a:rPr>
                              <m:t>𝑁</m:t>
                            </m:r>
                          </m:sup>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𝑌</m:t>
                                </m:r>
                              </m:e>
                              <m:sub>
                                <m:r>
                                  <a:rPr lang="en-US" b="0" i="1" dirty="0" smtClean="0">
                                    <a:latin typeface="Cambria Math" panose="02040503050406030204" pitchFamily="18" charset="0"/>
                                  </a:rPr>
                                  <m:t>𝑖</m:t>
                                </m:r>
                              </m:sub>
                            </m:sSub>
                          </m:e>
                        </m:nary>
                      </m:num>
                      <m:den>
                        <m:r>
                          <a:rPr lang="en-US" b="0" i="1" dirty="0" smtClean="0">
                            <a:latin typeface="Cambria Math" panose="02040503050406030204" pitchFamily="18" charset="0"/>
                          </a:rPr>
                          <m:t>𝑛</m:t>
                        </m:r>
                      </m:den>
                    </m:f>
                  </m:oMath>
                </a14:m>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87F2706F-1FAF-3FC6-1701-A067EA1398E8}"/>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159112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D28E8-336C-9A5A-2B59-6770B045DA88}"/>
              </a:ext>
            </a:extLst>
          </p:cNvPr>
          <p:cNvSpPr>
            <a:spLocks noGrp="1"/>
          </p:cNvSpPr>
          <p:nvPr>
            <p:ph type="title"/>
          </p:nvPr>
        </p:nvSpPr>
        <p:spPr/>
        <p:txBody>
          <a:bodyPr/>
          <a:lstStyle/>
          <a:p>
            <a:r>
              <a:rPr lang="en-US" dirty="0"/>
              <a:t>Maximum Likelihood Estimator</a:t>
            </a:r>
          </a:p>
        </p:txBody>
      </p:sp>
      <p:sp>
        <p:nvSpPr>
          <p:cNvPr id="3" name="Content Placeholder 2">
            <a:extLst>
              <a:ext uri="{FF2B5EF4-FFF2-40B4-BE49-F238E27FC236}">
                <a16:creationId xmlns:a16="http://schemas.microsoft.com/office/drawing/2014/main" id="{BB971934-3F1A-D0E6-2386-39B65964BAD3}"/>
              </a:ext>
            </a:extLst>
          </p:cNvPr>
          <p:cNvSpPr>
            <a:spLocks noGrp="1"/>
          </p:cNvSpPr>
          <p:nvPr>
            <p:ph idx="1"/>
          </p:nvPr>
        </p:nvSpPr>
        <p:spPr/>
        <p:txBody>
          <a:bodyPr/>
          <a:lstStyle/>
          <a:p>
            <a:r>
              <a:rPr lang="en-US" dirty="0"/>
              <a:t>Note: We use OLS to get estimates of the linear probability model (LPM)</a:t>
            </a:r>
          </a:p>
          <a:p>
            <a:pPr lvl="1"/>
            <a:r>
              <a:rPr lang="en-US" dirty="0"/>
              <a:t>Note that under classical linear model assumption the OLS estimator is the maximum likelihood estimator conditioned on explanatory variables</a:t>
            </a:r>
          </a:p>
          <a:p>
            <a:endParaRPr lang="en-US" dirty="0"/>
          </a:p>
        </p:txBody>
      </p:sp>
    </p:spTree>
    <p:extLst>
      <p:ext uri="{BB962C8B-B14F-4D97-AF65-F5344CB8AC3E}">
        <p14:creationId xmlns:p14="http://schemas.microsoft.com/office/powerpoint/2010/main" val="1507376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3BEFB-379D-B465-6083-5B9555BB7BBC}"/>
              </a:ext>
            </a:extLst>
          </p:cNvPr>
          <p:cNvSpPr>
            <a:spLocks noGrp="1"/>
          </p:cNvSpPr>
          <p:nvPr>
            <p:ph type="title"/>
          </p:nvPr>
        </p:nvSpPr>
        <p:spPr/>
        <p:txBody>
          <a:bodyPr/>
          <a:lstStyle/>
          <a:p>
            <a:r>
              <a:rPr lang="en-US" dirty="0"/>
              <a:t>Binary Dependent Variables</a:t>
            </a:r>
          </a:p>
        </p:txBody>
      </p:sp>
      <p:sp>
        <p:nvSpPr>
          <p:cNvPr id="3" name="Text Placeholder 2">
            <a:extLst>
              <a:ext uri="{FF2B5EF4-FFF2-40B4-BE49-F238E27FC236}">
                <a16:creationId xmlns:a16="http://schemas.microsoft.com/office/drawing/2014/main" id="{DD9D3873-306F-682F-1ABE-19A48FCE3CA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64101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2807-06C9-BA5B-0306-3C60E4A46096}"/>
              </a:ext>
            </a:extLst>
          </p:cNvPr>
          <p:cNvSpPr>
            <a:spLocks noGrp="1"/>
          </p:cNvSpPr>
          <p:nvPr>
            <p:ph type="title"/>
          </p:nvPr>
        </p:nvSpPr>
        <p:spPr/>
        <p:txBody>
          <a:bodyPr/>
          <a:lstStyle/>
          <a:p>
            <a:r>
              <a:rPr lang="en-US" dirty="0"/>
              <a:t>Binary Response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84AB64-1891-0155-7B69-6B1575F65AF7}"/>
                  </a:ext>
                </a:extLst>
              </p:cNvPr>
              <p:cNvSpPr>
                <a:spLocks noGrp="1"/>
              </p:cNvSpPr>
              <p:nvPr>
                <p:ph idx="1"/>
              </p:nvPr>
            </p:nvSpPr>
            <p:spPr/>
            <p:txBody>
              <a:bodyPr>
                <a:normAutofit/>
              </a:bodyPr>
              <a:lstStyle/>
              <a:p>
                <a:r>
                  <a:rPr lang="en-US" dirty="0"/>
                  <a:t>Binary Response Models</a:t>
                </a:r>
              </a:p>
              <a:p>
                <a:pPr lvl="1"/>
                <a:r>
                  <a:rPr lang="en-US" dirty="0"/>
                  <a:t>Are models for when we have a binary/dummy response</a:t>
                </a:r>
              </a:p>
              <a:p>
                <a:pPr lvl="1"/>
                <a:r>
                  <a:rPr lang="en-US" dirty="0"/>
                  <a:t>Binary responses takes on two values </a:t>
                </a:r>
                <a14:m>
                  <m:oMath xmlns:m="http://schemas.openxmlformats.org/officeDocument/2006/math">
                    <m:r>
                      <a:rPr lang="en-US" b="0" i="1" smtClean="0">
                        <a:latin typeface="Cambria Math" panose="02040503050406030204" pitchFamily="18" charset="0"/>
                      </a:rPr>
                      <m:t>[0,1]</m:t>
                    </m:r>
                  </m:oMath>
                </a14:m>
                <a:endParaRPr lang="en-US" dirty="0"/>
              </a:p>
              <a:p>
                <a:r>
                  <a:rPr lang="en-US" dirty="0"/>
                  <a:t>We are mainly interested in response probability</a:t>
                </a:r>
              </a:p>
              <a:p>
                <a:pPr lvl="1"/>
                <a:r>
                  <a:rPr lang="en-US" dirty="0"/>
                  <a:t>What is the change in probability of </a:t>
                </a:r>
                <a14:m>
                  <m:oMath xmlns:m="http://schemas.openxmlformats.org/officeDocument/2006/math">
                    <m:r>
                      <a:rPr lang="en-US" b="0" i="1" smtClean="0">
                        <a:latin typeface="Cambria Math" panose="02040503050406030204" pitchFamily="18" charset="0"/>
                      </a:rPr>
                      <m:t>𝑦</m:t>
                    </m:r>
                  </m:oMath>
                </a14:m>
                <a:r>
                  <a:rPr lang="en-US" dirty="0"/>
                  <a:t> with a marginal change in </a:t>
                </a:r>
                <a14:m>
                  <m:oMath xmlns:m="http://schemas.openxmlformats.org/officeDocument/2006/math">
                    <m:r>
                      <a:rPr lang="en-US" b="0" i="1" smtClean="0">
                        <a:latin typeface="Cambria Math" panose="02040503050406030204" pitchFamily="18" charset="0"/>
                      </a:rPr>
                      <m:t>𝑥</m:t>
                    </m:r>
                  </m:oMath>
                </a14:m>
                <a:r>
                  <a:rPr lang="en-US" dirty="0"/>
                  <a:t>?</a:t>
                </a:r>
              </a:p>
              <a:p>
                <a:pPr lvl="1"/>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=1</m:t>
                            </m:r>
                          </m:e>
                          <m:e>
                            <m:r>
                              <a:rPr lang="en-US" b="1" i="1" smtClean="0">
                                <a:latin typeface="Cambria Math" panose="02040503050406030204" pitchFamily="18" charset="0"/>
                              </a:rPr>
                              <m:t>𝒙</m:t>
                            </m:r>
                          </m:e>
                        </m:d>
                      </m:e>
                    </m:func>
                    <m:r>
                      <a:rPr lang="en-US" b="0" i="1" smtClean="0">
                        <a:latin typeface="Cambria Math" panose="02040503050406030204" pitchFamily="18" charset="0"/>
                      </a:rPr>
                      <m:t>=</m:t>
                    </m:r>
                    <m:r>
                      <m:rPr>
                        <m:sty m:val="p"/>
                      </m:rPr>
                      <a:rPr lang="en-US" b="0" i="0" smtClean="0">
                        <a:latin typeface="Cambria Math" panose="02040503050406030204" pitchFamily="18" charset="0"/>
                      </a:rPr>
                      <m:t>Pr</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r>
                      <a:rPr lang="en-US" b="0" i="1" smtClean="0">
                        <a:latin typeface="Cambria Math" panose="02040503050406030204" pitchFamily="18" charset="0"/>
                      </a:rPr>
                      <m:t>)</m:t>
                    </m:r>
                  </m:oMath>
                </a14:m>
                <a:endParaRPr lang="en-US" dirty="0"/>
              </a:p>
              <a:p>
                <a:r>
                  <a:rPr lang="en-US" dirty="0"/>
                  <a:t>We have two binary response estimators</a:t>
                </a:r>
              </a:p>
              <a:p>
                <a:pPr lvl="1"/>
                <a:r>
                  <a:rPr lang="en-US" dirty="0"/>
                  <a:t>Our likelihood function of a Bernoulli distribution example leads into our discussion of Logit and </a:t>
                </a:r>
                <a:r>
                  <a:rPr lang="en-US" dirty="0" err="1"/>
                  <a:t>Probit</a:t>
                </a:r>
                <a:r>
                  <a:rPr lang="en-US" dirty="0"/>
                  <a:t>, since both Logit and </a:t>
                </a:r>
                <a:r>
                  <a:rPr lang="en-US" dirty="0" err="1"/>
                  <a:t>Probit</a:t>
                </a:r>
                <a:r>
                  <a:rPr lang="en-US" dirty="0"/>
                  <a:t> are estimators for binary responses</a:t>
                </a:r>
              </a:p>
              <a:p>
                <a:endParaRPr lang="en-US" dirty="0"/>
              </a:p>
            </p:txBody>
          </p:sp>
        </mc:Choice>
        <mc:Fallback xmlns="">
          <p:sp>
            <p:nvSpPr>
              <p:cNvPr id="3" name="Content Placeholder 2">
                <a:extLst>
                  <a:ext uri="{FF2B5EF4-FFF2-40B4-BE49-F238E27FC236}">
                    <a16:creationId xmlns:a16="http://schemas.microsoft.com/office/drawing/2014/main" id="{8E84AB64-1891-0155-7B69-6B1575F65AF7}"/>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1432834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2807-06C9-BA5B-0306-3C60E4A46096}"/>
              </a:ext>
            </a:extLst>
          </p:cNvPr>
          <p:cNvSpPr>
            <a:spLocks noGrp="1"/>
          </p:cNvSpPr>
          <p:nvPr>
            <p:ph type="title"/>
          </p:nvPr>
        </p:nvSpPr>
        <p:spPr/>
        <p:txBody>
          <a:bodyPr/>
          <a:lstStyle/>
          <a:p>
            <a:r>
              <a:rPr lang="en-US" dirty="0"/>
              <a:t>Binary Response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84AB64-1891-0155-7B69-6B1575F65AF7}"/>
                  </a:ext>
                </a:extLst>
              </p:cNvPr>
              <p:cNvSpPr>
                <a:spLocks noGrp="1"/>
              </p:cNvSpPr>
              <p:nvPr>
                <p:ph idx="1"/>
              </p:nvPr>
            </p:nvSpPr>
            <p:spPr/>
            <p:txBody>
              <a:bodyPr>
                <a:normAutofit/>
              </a:bodyPr>
              <a:lstStyle/>
              <a:p>
                <a:r>
                  <a:rPr lang="en-US" dirty="0"/>
                  <a:t>We can use an OLS estimator to estimate parameters in a linear probability model (LPM)</a:t>
                </a:r>
              </a:p>
              <a:p>
                <a:pPr lvl="1"/>
                <a:r>
                  <a:rPr lang="en-US" dirty="0"/>
                  <a:t>It does have its drawbacks, such as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dirty="0" smtClean="0">
                        <a:latin typeface="Cambria Math" panose="02040503050406030204" pitchFamily="18" charset="0"/>
                      </a:rPr>
                      <m:t>&lt;0,  </m:t>
                    </m:r>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𝑦</m:t>
                        </m:r>
                      </m:e>
                    </m:acc>
                    <m:r>
                      <a:rPr lang="en-US" b="0" i="1" dirty="0" smtClean="0">
                        <a:latin typeface="Cambria Math" panose="02040503050406030204" pitchFamily="18" charset="0"/>
                      </a:rPr>
                      <m:t>&lt;1</m:t>
                    </m:r>
                  </m:oMath>
                </a14:m>
                <a:endParaRPr lang="en-US" dirty="0"/>
              </a:p>
              <a:p>
                <a:pPr lvl="1"/>
                <a:r>
                  <a:rPr lang="en-US" dirty="0"/>
                  <a:t>We can use it as comparisons to estimates of marginal effects around the average using our Logit and </a:t>
                </a:r>
                <a:r>
                  <a:rPr lang="en-US" dirty="0" err="1"/>
                  <a:t>Probit</a:t>
                </a:r>
                <a:r>
                  <a:rPr lang="en-US" dirty="0"/>
                  <a:t> models</a:t>
                </a:r>
              </a:p>
              <a:p>
                <a:r>
                  <a:rPr lang="en-US" dirty="0"/>
                  <a:t>Sensitivity Tests</a:t>
                </a:r>
              </a:p>
              <a:p>
                <a:pPr lvl="1"/>
                <a:r>
                  <a:rPr lang="en-US" dirty="0"/>
                  <a:t>It is a good idea to compare the LPM estimates to our Logit or </a:t>
                </a:r>
                <a:r>
                  <a:rPr lang="en-US" dirty="0" err="1"/>
                  <a:t>Probit</a:t>
                </a:r>
                <a:r>
                  <a:rPr lang="en-US" dirty="0"/>
                  <a:t> estimates</a:t>
                </a:r>
              </a:p>
            </p:txBody>
          </p:sp>
        </mc:Choice>
        <mc:Fallback xmlns="">
          <p:sp>
            <p:nvSpPr>
              <p:cNvPr id="3" name="Content Placeholder 2">
                <a:extLst>
                  <a:ext uri="{FF2B5EF4-FFF2-40B4-BE49-F238E27FC236}">
                    <a16:creationId xmlns:a16="http://schemas.microsoft.com/office/drawing/2014/main" id="{8E84AB64-1891-0155-7B69-6B1575F65AF7}"/>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1902898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2807-06C9-BA5B-0306-3C60E4A46096}"/>
              </a:ext>
            </a:extLst>
          </p:cNvPr>
          <p:cNvSpPr>
            <a:spLocks noGrp="1"/>
          </p:cNvSpPr>
          <p:nvPr>
            <p:ph type="title"/>
          </p:nvPr>
        </p:nvSpPr>
        <p:spPr/>
        <p:txBody>
          <a:bodyPr/>
          <a:lstStyle/>
          <a:p>
            <a:r>
              <a:rPr lang="en-US" dirty="0"/>
              <a:t>Binary Response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84AB64-1891-0155-7B69-6B1575F65AF7}"/>
                  </a:ext>
                </a:extLst>
              </p:cNvPr>
              <p:cNvSpPr>
                <a:spLocks noGrp="1"/>
              </p:cNvSpPr>
              <p:nvPr>
                <p:ph idx="1"/>
              </p:nvPr>
            </p:nvSpPr>
            <p:spPr/>
            <p:txBody>
              <a:bodyPr>
                <a:normAutofit fontScale="92500"/>
              </a:bodyPr>
              <a:lstStyle/>
              <a:p>
                <a:r>
                  <a:rPr lang="en-US" dirty="0"/>
                  <a:t>To avoid LPM limitations, we have a generalized function </a:t>
                </a:r>
                <a14:m>
                  <m:oMath xmlns:m="http://schemas.openxmlformats.org/officeDocument/2006/math">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oMath>
                </a14:m>
                <a:endParaRPr lang="en-US" dirty="0"/>
              </a:p>
              <a:p>
                <a:pPr lvl="1"/>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a14:m>
                <a:r>
                  <a:rPr lang="en-US" dirty="0"/>
                  <a:t> takes on values between </a:t>
                </a:r>
                <a14:m>
                  <m:oMath xmlns:m="http://schemas.openxmlformats.org/officeDocument/2006/math">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to map them to a value between 0 and 1</a:t>
                </a:r>
              </a:p>
              <a:p>
                <a:pPr lvl="1"/>
                <a14:m>
                  <m:oMath xmlns:m="http://schemas.openxmlformats.org/officeDocument/2006/math">
                    <m:r>
                      <a:rPr lang="en-US" b="0" i="1" smtClean="0">
                        <a:latin typeface="Cambria Math" panose="02040503050406030204" pitchFamily="18" charset="0"/>
                      </a:rPr>
                      <m:t>0&lt;</m:t>
                    </m:r>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&lt;1, ∀ </m:t>
                    </m:r>
                    <m:r>
                      <a:rPr lang="en-US" b="0" i="1" smtClean="0">
                        <a:latin typeface="Cambria Math" panose="02040503050406030204" pitchFamily="18" charset="0"/>
                      </a:rPr>
                      <m:t>𝑧</m:t>
                    </m:r>
                  </m:oMath>
                </a14:m>
                <a:r>
                  <a:rPr lang="en-US" dirty="0"/>
                  <a:t> and </a:t>
                </a:r>
                <a14:m>
                  <m:oMath xmlns:m="http://schemas.openxmlformats.org/officeDocument/2006/math">
                    <m:r>
                      <a:rPr lang="en-US" b="0" i="1" smtClean="0">
                        <a:latin typeface="Cambria Math" panose="02040503050406030204" pitchFamily="18" charset="0"/>
                      </a:rPr>
                      <m:t>𝑧</m:t>
                    </m:r>
                  </m:oMath>
                </a14:m>
                <a:r>
                  <a:rPr lang="en-US" dirty="0"/>
                  <a:t> is a real number</a:t>
                </a:r>
              </a:p>
              <a:p>
                <a:pPr lvl="1"/>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=1</m:t>
                            </m:r>
                          </m:e>
                          <m:e>
                            <m:r>
                              <a:rPr lang="en-US" b="1" i="1" smtClean="0">
                                <a:latin typeface="Cambria Math" panose="02040503050406030204" pitchFamily="18" charset="0"/>
                              </a:rPr>
                              <m:t>𝒙</m:t>
                            </m:r>
                          </m:e>
                        </m:d>
                      </m:e>
                    </m:func>
                    <m:r>
                      <a:rPr lang="en-US" b="0" i="1" smtClean="0">
                        <a:latin typeface="Cambria Math" panose="02040503050406030204" pitchFamily="18" charset="0"/>
                      </a:rPr>
                      <m:t>=</m:t>
                    </m:r>
                    <m:r>
                      <a:rPr lang="en-US" b="0" i="1" smtClean="0">
                        <a:latin typeface="Cambria Math" panose="02040503050406030204" pitchFamily="18" charset="0"/>
                      </a:rPr>
                      <m:t>𝐺</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𝑘</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e>
                    </m:d>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𝒙</m:t>
                        </m:r>
                      </m:e>
                      <m:sup>
                        <m:r>
                          <a:rPr lang="en-US" b="1" i="1" smtClean="0">
                            <a:latin typeface="Cambria Math" panose="02040503050406030204" pitchFamily="18" charset="0"/>
                          </a:rPr>
                          <m:t>′</m:t>
                        </m:r>
                      </m:sup>
                    </m:sSup>
                    <m:r>
                      <a:rPr lang="en-US" b="1" i="1" smtClean="0">
                        <a:latin typeface="Cambria Math" panose="02040503050406030204" pitchFamily="18" charset="0"/>
                      </a:rPr>
                      <m:t>𝜷</m:t>
                    </m:r>
                    <m:r>
                      <a:rPr lang="en-US" b="0" i="1" smtClean="0">
                        <a:latin typeface="Cambria Math" panose="02040503050406030204" pitchFamily="18" charset="0"/>
                      </a:rPr>
                      <m:t>)</m:t>
                    </m:r>
                  </m:oMath>
                </a14:m>
                <a:endParaRPr lang="en-US" dirty="0"/>
              </a:p>
              <a:p>
                <a:r>
                  <a:rPr lang="en-US" dirty="0"/>
                  <a:t>Logistic Response</a:t>
                </a:r>
              </a:p>
              <a:p>
                <a:pPr lvl="1"/>
                <a14:m>
                  <m:oMath xmlns:m="http://schemas.openxmlformats.org/officeDocument/2006/math">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r>
                      <m:rPr>
                        <m:sty m:val="p"/>
                      </m:rPr>
                      <a:rPr lang="en-US" b="0" i="0" smtClean="0">
                        <a:latin typeface="Cambria Math" panose="02040503050406030204" pitchFamily="18" charset="0"/>
                      </a:rPr>
                      <m:t>Λ</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𝑧</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𝑧</m:t>
                            </m:r>
                          </m:sup>
                        </m:sSup>
                      </m:e>
                    </m:d>
                  </m:oMath>
                </a14:m>
                <a:endParaRPr lang="en-US" dirty="0"/>
              </a:p>
              <a:p>
                <a:pPr lvl="1"/>
                <a:r>
                  <a:rPr lang="en-US" dirty="0"/>
                  <a:t>This is a cumulative logistic distribution usually denoted as </a:t>
                </a:r>
                <a14:m>
                  <m:oMath xmlns:m="http://schemas.openxmlformats.org/officeDocument/2006/math">
                    <m:r>
                      <m:rPr>
                        <m:sty m:val="p"/>
                      </m:rPr>
                      <a:rPr lang="en-US" b="0" i="0" smtClean="0">
                        <a:latin typeface="Cambria Math" panose="02040503050406030204" pitchFamily="18" charset="0"/>
                      </a:rPr>
                      <m:t>Λ</m:t>
                    </m:r>
                    <m:r>
                      <a:rPr lang="en-US" b="0" i="1" smtClean="0">
                        <a:latin typeface="Cambria Math" panose="02040503050406030204" pitchFamily="18" charset="0"/>
                      </a:rPr>
                      <m:t>(.)</m:t>
                    </m:r>
                  </m:oMath>
                </a14:m>
                <a:endParaRPr lang="en-US" dirty="0"/>
              </a:p>
              <a:p>
                <a:r>
                  <a:rPr lang="en-US" dirty="0" err="1"/>
                  <a:t>Probit</a:t>
                </a:r>
                <a:r>
                  <a:rPr lang="en-US" dirty="0"/>
                  <a:t> </a:t>
                </a:r>
                <a:r>
                  <a:rPr lang="en-US" dirty="0" err="1"/>
                  <a:t>Reponse</a:t>
                </a:r>
                <a:endParaRPr lang="en-US" dirty="0"/>
              </a:p>
              <a:p>
                <a:pPr lvl="1"/>
                <a14:m>
                  <m:oMath xmlns:m="http://schemas.openxmlformats.org/officeDocument/2006/math">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r>
                      <m:rPr>
                        <m:sty m:val="p"/>
                      </m:rPr>
                      <a:rPr lang="en-US" b="0" i="0" smtClean="0">
                        <a:latin typeface="Cambria Math" panose="02040503050406030204" pitchFamily="18" charset="0"/>
                      </a:rPr>
                      <m:t>Φ</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m:t>
                        </m:r>
                        <m:r>
                          <a:rPr lang="en-US" b="0" i="1" smtClean="0">
                            <a:latin typeface="Cambria Math" panose="02040503050406030204" pitchFamily="18" charset="0"/>
                          </a:rPr>
                          <m:t>𝑧</m:t>
                        </m:r>
                      </m:sub>
                      <m:sup>
                        <m:r>
                          <a:rPr lang="en-US" b="0" i="1" smtClean="0">
                            <a:latin typeface="Cambria Math" panose="02040503050406030204" pitchFamily="18" charset="0"/>
                          </a:rPr>
                          <m:t>𝑧</m:t>
                        </m:r>
                      </m:sup>
                      <m:e>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𝑣</m:t>
                            </m:r>
                          </m:e>
                        </m:d>
                        <m:r>
                          <a:rPr lang="en-US" b="0" i="1" smtClean="0">
                            <a:latin typeface="Cambria Math" panose="02040503050406030204" pitchFamily="18" charset="0"/>
                          </a:rPr>
                          <m:t>𝑑𝑣</m:t>
                        </m:r>
                      </m:e>
                    </m:nary>
                  </m:oMath>
                </a14:m>
                <a:endParaRPr lang="en-US" dirty="0"/>
              </a:p>
              <a:p>
                <a:pPr lvl="1"/>
                <a:r>
                  <a:rPr lang="en-US" dirty="0"/>
                  <a:t>Where </a:t>
                </a:r>
                <a14:m>
                  <m:oMath xmlns:m="http://schemas.openxmlformats.org/officeDocument/2006/math">
                    <m:r>
                      <m:rPr>
                        <m:sty m:val="p"/>
                      </m:rPr>
                      <a:rPr lang="en-US" b="0" i="0" smtClean="0">
                        <a:latin typeface="Cambria Math" panose="02040503050406030204" pitchFamily="18" charset="0"/>
                      </a:rPr>
                      <m:t>Φ</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oMath>
                </a14:m>
                <a:r>
                  <a:rPr lang="en-US" dirty="0"/>
                  <a:t> is the normal cumulative distribution function and </a:t>
                </a:r>
                <a14:m>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oMath>
                </a14:m>
                <a:r>
                  <a:rPr lang="en-US" dirty="0"/>
                  <a:t> is the PDF</a:t>
                </a:r>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8E84AB64-1891-0155-7B69-6B1575F65AF7}"/>
                  </a:ext>
                </a:extLst>
              </p:cNvPr>
              <p:cNvSpPr>
                <a:spLocks noGrp="1" noRot="1" noChangeAspect="1" noMove="1" noResize="1" noEditPoints="1" noAdjustHandles="1" noChangeArrowheads="1" noChangeShapeType="1" noTextEdit="1"/>
              </p:cNvSpPr>
              <p:nvPr>
                <p:ph idx="1"/>
              </p:nvPr>
            </p:nvSpPr>
            <p:spPr>
              <a:blipFill>
                <a:blip r:embed="rId2"/>
                <a:stretch>
                  <a:fillRect l="-965" t="-2035" b="-7558"/>
                </a:stretch>
              </a:blipFill>
            </p:spPr>
            <p:txBody>
              <a:bodyPr/>
              <a:lstStyle/>
              <a:p>
                <a:r>
                  <a:rPr lang="en-US">
                    <a:noFill/>
                  </a:rPr>
                  <a:t> </a:t>
                </a:r>
              </a:p>
            </p:txBody>
          </p:sp>
        </mc:Fallback>
      </mc:AlternateContent>
    </p:spTree>
    <p:extLst>
      <p:ext uri="{BB962C8B-B14F-4D97-AF65-F5344CB8AC3E}">
        <p14:creationId xmlns:p14="http://schemas.microsoft.com/office/powerpoint/2010/main" val="12346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2807-06C9-BA5B-0306-3C60E4A46096}"/>
              </a:ext>
            </a:extLst>
          </p:cNvPr>
          <p:cNvSpPr>
            <a:spLocks noGrp="1"/>
          </p:cNvSpPr>
          <p:nvPr>
            <p:ph type="title"/>
          </p:nvPr>
        </p:nvSpPr>
        <p:spPr/>
        <p:txBody>
          <a:bodyPr/>
          <a:lstStyle/>
          <a:p>
            <a:r>
              <a:rPr lang="en-US" dirty="0"/>
              <a:t>Binary Response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84AB64-1891-0155-7B69-6B1575F65AF7}"/>
                  </a:ext>
                </a:extLst>
              </p:cNvPr>
              <p:cNvSpPr>
                <a:spLocks noGrp="1"/>
              </p:cNvSpPr>
              <p:nvPr>
                <p:ph idx="1"/>
              </p:nvPr>
            </p:nvSpPr>
            <p:spPr/>
            <p:txBody>
              <a:bodyPr>
                <a:normAutofit/>
              </a:bodyPr>
              <a:lstStyle/>
              <a:p>
                <a14:m>
                  <m:oMath xmlns:m="http://schemas.openxmlformats.org/officeDocument/2006/math">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oMath>
                </a14:m>
                <a:r>
                  <a:rPr lang="en-US" dirty="0"/>
                  <a:t> is nonlinear </a:t>
                </a:r>
              </a:p>
              <a:p>
                <a:pPr lvl="1"/>
                <a:r>
                  <a:rPr lang="en-US" dirty="0"/>
                  <a:t>It takes on values between </a:t>
                </a:r>
                <a14:m>
                  <m:oMath xmlns:m="http://schemas.openxmlformats.org/officeDocument/2006/math">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and maps them to a value between 0 and 1</a:t>
                </a:r>
              </a:p>
              <a:p>
                <a:pPr lvl="1"/>
                <a:r>
                  <a:rPr lang="en-US" dirty="0"/>
                  <a:t>Cumulative logistic distribution (logit) is similar to the normal cumulative distribution function (</a:t>
                </a:r>
                <a:r>
                  <a:rPr lang="en-US" dirty="0" err="1"/>
                  <a:t>probit</a:t>
                </a:r>
                <a:r>
                  <a:rPr lang="en-US" dirty="0"/>
                  <a:t>)</a:t>
                </a:r>
              </a:p>
              <a:p>
                <a:r>
                  <a:rPr lang="en-US" dirty="0"/>
                  <a:t>Note: </a:t>
                </a:r>
              </a:p>
              <a:p>
                <a:pPr lvl="1"/>
                <a:r>
                  <a:rPr lang="en-US" dirty="0"/>
                  <a:t>Both Logit and </a:t>
                </a:r>
                <a:r>
                  <a:rPr lang="en-US" dirty="0" err="1"/>
                  <a:t>Probit</a:t>
                </a:r>
                <a:r>
                  <a:rPr lang="en-US" dirty="0"/>
                  <a:t> utilize a cumulative distribution functions</a:t>
                </a:r>
              </a:p>
              <a:p>
                <a:pPr lvl="1"/>
                <a:r>
                  <a:rPr lang="en-US" dirty="0"/>
                  <a:t>Both are increasing function</a:t>
                </a:r>
              </a:p>
              <a:p>
                <a:pPr lvl="1"/>
                <a14:m>
                  <m:oMath xmlns:m="http://schemas.openxmlformats.org/officeDocument/2006/math">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→0</m:t>
                    </m:r>
                  </m:oMath>
                </a14:m>
                <a:r>
                  <a:rPr lang="en-US" dirty="0"/>
                  <a:t> as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→1</m:t>
                    </m:r>
                  </m:oMath>
                </a14:m>
                <a:r>
                  <a:rPr lang="en-US" dirty="0"/>
                  <a:t> as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oMath>
                </a14:m>
                <a:endParaRPr lang="en-US" dirty="0"/>
              </a:p>
              <a:p>
                <a:pPr lvl="1"/>
                <a:endParaRPr lang="en-US" dirty="0"/>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8E84AB64-1891-0155-7B69-6B1575F65AF7}"/>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956821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D60CC-B4FC-DE7C-6806-E0DC7D72DAE6}"/>
              </a:ext>
            </a:extLst>
          </p:cNvPr>
          <p:cNvSpPr>
            <a:spLocks noGrp="1"/>
          </p:cNvSpPr>
          <p:nvPr>
            <p:ph type="title"/>
          </p:nvPr>
        </p:nvSpPr>
        <p:spPr/>
        <p:txBody>
          <a:bodyPr/>
          <a:lstStyle/>
          <a:p>
            <a:r>
              <a:rPr lang="en-US" dirty="0"/>
              <a:t>Logit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F3C61EF-F7EC-C110-9721-4ED6372C4C9F}"/>
                  </a:ext>
                </a:extLst>
              </p:cNvPr>
              <p:cNvSpPr>
                <a:spLocks noGrp="1"/>
              </p:cNvSpPr>
              <p:nvPr>
                <p:ph idx="1"/>
              </p:nvPr>
            </p:nvSpPr>
            <p:spPr/>
            <p:txBody>
              <a:bodyPr>
                <a:normAutofit/>
              </a:bodyPr>
              <a:lstStyle/>
              <a:p>
                <a:r>
                  <a:rPr lang="en-US" dirty="0"/>
                  <a:t>The generalized logistic/logit function</a:t>
                </a:r>
              </a:p>
              <a:p>
                <a:pPr lvl="1"/>
                <a14:m>
                  <m:oMath xmlns:m="http://schemas.openxmlformats.org/officeDocument/2006/math">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r>
                      <m:rPr>
                        <m:sty m:val="p"/>
                      </m:rPr>
                      <a:rPr lang="en-US" b="0" i="0" smtClean="0">
                        <a:latin typeface="Cambria Math" panose="02040503050406030204" pitchFamily="18" charset="0"/>
                      </a:rPr>
                      <m:t>Λ</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𝑧</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𝑧</m:t>
                            </m:r>
                          </m:sup>
                        </m:sSup>
                      </m:e>
                    </m:d>
                  </m:oMath>
                </a14:m>
                <a:endParaRPr lang="en-US" dirty="0"/>
              </a:p>
              <a:p>
                <a:r>
                  <a:rPr lang="en-US" dirty="0"/>
                  <a:t>Logit Model applied to our binary response logistic function</a:t>
                </a:r>
              </a:p>
              <a:p>
                <a:pPr lvl="1"/>
                <a:r>
                  <a:rPr lang="en-US" dirty="0"/>
                  <a:t>We have a Bernoulli/binominal distribution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oMath>
                </a14:m>
                <a:endParaRPr lang="en-US" dirty="0"/>
              </a:p>
              <a:p>
                <a:pPr lvl="1"/>
                <a:r>
                  <a:rPr lang="en-US" dirty="0"/>
                  <a:t>We want to model </a:t>
                </a:r>
                <a14:m>
                  <m:oMath xmlns:m="http://schemas.openxmlformats.org/officeDocument/2006/math">
                    <m:r>
                      <a:rPr lang="en-US" b="0" i="1" smtClean="0">
                        <a:latin typeface="Cambria Math" panose="02040503050406030204" pitchFamily="18" charset="0"/>
                      </a:rPr>
                      <m:t>𝑝</m:t>
                    </m:r>
                  </m:oMath>
                </a14:m>
                <a:r>
                  <a:rPr lang="en-US" dirty="0"/>
                  <a:t> which is the probability of success conditional on </a:t>
                </a:r>
                <a14:m>
                  <m:oMath xmlns:m="http://schemas.openxmlformats.org/officeDocument/2006/math">
                    <m:r>
                      <a:rPr lang="en-US" b="1" i="1" smtClean="0">
                        <a:latin typeface="Cambria Math" panose="02040503050406030204" pitchFamily="18" charset="0"/>
                      </a:rPr>
                      <m:t>𝒙</m:t>
                    </m:r>
                  </m:oMath>
                </a14:m>
                <a:endParaRPr lang="en-US" b="0" i="1" dirty="0">
                  <a:latin typeface="Cambria Math" panose="02040503050406030204" pitchFamily="18" charset="0"/>
                </a:endParaRPr>
              </a:p>
              <a:p>
                <a:pPr lvl="1"/>
                <a:r>
                  <a:rPr lang="en-US" dirty="0"/>
                  <a:t>We need to link our probability of success to our model of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𝒙</m:t>
                        </m:r>
                      </m:e>
                      <m:sup>
                        <m:r>
                          <a:rPr lang="en-US" b="1" i="1" smtClean="0">
                            <a:latin typeface="Cambria Math" panose="02040503050406030204" pitchFamily="18" charset="0"/>
                          </a:rPr>
                          <m:t>′</m:t>
                        </m:r>
                      </m:sup>
                    </m:sSup>
                    <m:r>
                      <a:rPr lang="en-US" b="1" i="1" smtClean="0">
                        <a:latin typeface="Cambria Math" panose="02040503050406030204" pitchFamily="18" charset="0"/>
                      </a:rPr>
                      <m:t>𝜷</m:t>
                    </m:r>
                  </m:oMath>
                </a14:m>
                <a:endParaRPr lang="en-US" b="1" dirty="0"/>
              </a:p>
              <a:p>
                <a:pPr lvl="1"/>
                <a:r>
                  <a:rPr lang="en-US" dirty="0"/>
                  <a:t>We’ll use a logit transformation to link </a:t>
                </a:r>
                <a14:m>
                  <m:oMath xmlns:m="http://schemas.openxmlformats.org/officeDocument/2006/math">
                    <m:r>
                      <a:rPr lang="en-US" b="0" i="1" smtClean="0">
                        <a:latin typeface="Cambria Math" panose="02040503050406030204" pitchFamily="18" charset="0"/>
                      </a:rPr>
                      <m:t>𝑝</m:t>
                    </m:r>
                  </m:oMath>
                </a14:m>
                <a:r>
                  <a:rPr lang="en-US" dirty="0"/>
                  <a:t> and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m:t>
                        </m:r>
                      </m:sup>
                    </m:sSup>
                    <m:r>
                      <a:rPr lang="en-US" b="1" i="1">
                        <a:latin typeface="Cambria Math" panose="02040503050406030204" pitchFamily="18" charset="0"/>
                      </a:rPr>
                      <m:t>𝜷</m:t>
                    </m:r>
                  </m:oMath>
                </a14:m>
                <a:endParaRPr lang="en-US" dirty="0"/>
              </a:p>
              <a:p>
                <a:r>
                  <a:rPr lang="en-US" dirty="0"/>
                  <a:t>Logit Model (log odds)</a:t>
                </a:r>
              </a:p>
              <a:p>
                <a:pPr lvl="1"/>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logit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p</m:t>
                                </m:r>
                              </m:e>
                              <m:sub>
                                <m:r>
                                  <m:rPr>
                                    <m:sty m:val="p"/>
                                  </m:rPr>
                                  <a:rPr lang="en-US" b="0" i="0" smtClean="0">
                                    <a:latin typeface="Cambria Math" panose="02040503050406030204" pitchFamily="18" charset="0"/>
                                  </a:rPr>
                                  <m:t>i</m:t>
                                </m:r>
                              </m:sub>
                            </m:sSub>
                          </m:e>
                        </m:d>
                        <m:r>
                          <a:rPr lang="en-US" b="0" i="0" smtClean="0">
                            <a:latin typeface="Cambria Math" panose="02040503050406030204" pitchFamily="18" charset="0"/>
                          </a:rPr>
                          <m:t>=</m:t>
                        </m:r>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den>
                            </m:f>
                          </m:e>
                        </m:d>
                      </m:e>
                    </m:func>
                    <m:r>
                      <a:rPr lang="en-US" b="0"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𝒙</m:t>
                        </m:r>
                      </m:e>
                      <m:sup>
                        <m:r>
                          <a:rPr lang="en-US" b="1" i="1" smtClean="0">
                            <a:latin typeface="Cambria Math" panose="02040503050406030204" pitchFamily="18" charset="0"/>
                          </a:rPr>
                          <m:t>′</m:t>
                        </m:r>
                      </m:sup>
                    </m:sSup>
                    <m:r>
                      <a:rPr lang="en-US" b="1" i="1" smtClean="0">
                        <a:latin typeface="Cambria Math" panose="02040503050406030204" pitchFamily="18" charset="0"/>
                      </a:rPr>
                      <m:t>𝜷</m:t>
                    </m:r>
                    <m:r>
                      <a:rPr lang="en-US" b="0" i="0" smtClean="0">
                        <a:latin typeface="Cambria Math" panose="02040503050406030204" pitchFamily="18" charset="0"/>
                      </a:rPr>
                      <m:t>, </m:t>
                    </m:r>
                    <m:r>
                      <m:rPr>
                        <m:sty m:val="p"/>
                      </m:rPr>
                      <a:rPr lang="en-US" b="0" i="0" smtClean="0">
                        <a:latin typeface="Cambria Math" panose="02040503050406030204" pitchFamily="18" charset="0"/>
                      </a:rPr>
                      <m:t>for</m:t>
                    </m:r>
                    <m:r>
                      <a:rPr lang="en-US" b="0" i="0" smtClean="0">
                        <a:latin typeface="Cambria Math" panose="02040503050406030204" pitchFamily="18" charset="0"/>
                      </a:rPr>
                      <m:t> 0</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≤1</m:t>
                    </m:r>
                  </m:oMath>
                </a14:m>
                <a:endParaRPr lang="en-US" b="1" dirty="0"/>
              </a:p>
              <a:p>
                <a:endParaRPr lang="en-US" dirty="0"/>
              </a:p>
            </p:txBody>
          </p:sp>
        </mc:Choice>
        <mc:Fallback>
          <p:sp>
            <p:nvSpPr>
              <p:cNvPr id="3" name="Content Placeholder 2">
                <a:extLst>
                  <a:ext uri="{FF2B5EF4-FFF2-40B4-BE49-F238E27FC236}">
                    <a16:creationId xmlns:a16="http://schemas.microsoft.com/office/drawing/2014/main" id="{6F3C61EF-F7EC-C110-9721-4ED6372C4C9F}"/>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2955064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FABFA-7469-4F9C-BDAC-1C12E9CD2ECD}"/>
              </a:ext>
            </a:extLst>
          </p:cNvPr>
          <p:cNvSpPr>
            <a:spLocks noGrp="1"/>
          </p:cNvSpPr>
          <p:nvPr>
            <p:ph type="title"/>
          </p:nvPr>
        </p:nvSpPr>
        <p:spPr/>
        <p:txBody>
          <a:bodyPr/>
          <a:lstStyle/>
          <a:p>
            <a:r>
              <a:rPr lang="en-US" dirty="0"/>
              <a:t>Logit Transformation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2C77DC-30F6-465E-FF32-E42E8F1BDCAC}"/>
                  </a:ext>
                </a:extLst>
              </p:cNvPr>
              <p:cNvSpPr>
                <a:spLocks noGrp="1"/>
              </p:cNvSpPr>
              <p:nvPr>
                <p:ph idx="1"/>
              </p:nvPr>
            </p:nvSpPr>
            <p:spPr>
              <a:xfrm>
                <a:off x="838200" y="1825625"/>
                <a:ext cx="10515600" cy="4790932"/>
              </a:xfrm>
            </p:spPr>
            <p:txBody>
              <a:bodyPr>
                <a:normAutofit fontScale="92500"/>
              </a:bodyPr>
              <a:lstStyle/>
              <a:p>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logit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e>
                        </m:d>
                        <m:r>
                          <a:rPr lang="en-US" b="0" i="0" smtClean="0">
                            <a:latin typeface="Cambria Math" panose="02040503050406030204" pitchFamily="18" charset="0"/>
                          </a:rPr>
                          <m:t>=</m:t>
                        </m:r>
                        <m:r>
                          <a:rPr lang="en-US" i="1">
                            <a:latin typeface="Cambria Math" panose="02040503050406030204" pitchFamily="18" charset="0"/>
                          </a:rPr>
                          <m:t>𝑔</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den>
                            </m:f>
                          </m:e>
                        </m:d>
                      </m:e>
                    </m:func>
                    <m:r>
                      <a:rPr lang="en-US" b="0"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𝒙</m:t>
                        </m:r>
                      </m:e>
                      <m:sup>
                        <m:r>
                          <a:rPr lang="en-US" b="1" i="1" smtClean="0">
                            <a:latin typeface="Cambria Math" panose="02040503050406030204" pitchFamily="18" charset="0"/>
                          </a:rPr>
                          <m:t>′</m:t>
                        </m:r>
                      </m:sup>
                    </m:sSup>
                    <m:r>
                      <a:rPr lang="en-US" b="1" i="1" smtClean="0">
                        <a:latin typeface="Cambria Math" panose="02040503050406030204" pitchFamily="18" charset="0"/>
                      </a:rPr>
                      <m:t>𝜷</m:t>
                    </m:r>
                    <m:r>
                      <a:rPr lang="en-US">
                        <a:latin typeface="Cambria Math" panose="02040503050406030204" pitchFamily="18" charset="0"/>
                      </a:rPr>
                      <m:t>, </m:t>
                    </m:r>
                    <m:r>
                      <m:rPr>
                        <m:sty m:val="p"/>
                      </m:rPr>
                      <a:rPr lang="en-US">
                        <a:latin typeface="Cambria Math" panose="02040503050406030204" pitchFamily="18" charset="0"/>
                      </a:rPr>
                      <m:t>for</m:t>
                    </m:r>
                    <m:r>
                      <a:rPr lang="en-US">
                        <a:latin typeface="Cambria Math" panose="02040503050406030204" pitchFamily="18" charset="0"/>
                      </a:rPr>
                      <m:t> 0</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≤1</m:t>
                    </m:r>
                  </m:oMath>
                </a14:m>
                <a:endParaRPr lang="en-US" b="1" dirty="0"/>
              </a:p>
              <a:p>
                <a:pPr lvl="1"/>
                <a:r>
                  <a:rPr lang="en-US" dirty="0"/>
                  <a:t>The logit function takes values between 0 and 1 and maps them to a value between </a:t>
                </a:r>
                <a14:m>
                  <m:oMath xmlns:m="http://schemas.openxmlformats.org/officeDocument/2006/math">
                    <m:r>
                      <a:rPr lang="en-US" b="0" i="0"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a14:m>
                <a:r>
                  <a:rPr lang="en-US" dirty="0"/>
                  <a:t> and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endParaRPr lang="en-US" dirty="0"/>
              </a:p>
              <a:p>
                <a:r>
                  <a:rPr lang="en-US" dirty="0"/>
                  <a:t>Get the inverse function of the logit function</a:t>
                </a:r>
              </a:p>
              <a:p>
                <a:pPr lvl="1"/>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den>
                            </m:f>
                          </m:e>
                        </m:d>
                      </m:e>
                    </m:func>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𝛽</m:t>
                    </m:r>
                  </m:oMath>
                </a14:m>
                <a:endParaRPr lang="en-US" b="0" dirty="0"/>
              </a:p>
              <a:p>
                <a:pPr lvl="1"/>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p>
                          <m:sSupPr>
                            <m:ctrlPr>
                              <a:rPr lang="en-US" b="0" i="1" smtClean="0">
                                <a:latin typeface="Cambria Math" panose="02040503050406030204" pitchFamily="18" charset="0"/>
                              </a:rPr>
                            </m:ctrlPr>
                          </m:sSupPr>
                          <m:e>
                            <m:r>
                              <a:rPr lang="en-US" b="1" i="1" smtClean="0">
                                <a:latin typeface="Cambria Math" panose="02040503050406030204" pitchFamily="18" charset="0"/>
                              </a:rPr>
                              <m:t>𝒙</m:t>
                            </m:r>
                          </m:e>
                          <m:sup>
                            <m:r>
                              <a:rPr lang="en-US" b="0" i="1" smtClean="0">
                                <a:latin typeface="Cambria Math" panose="02040503050406030204" pitchFamily="18" charset="0"/>
                              </a:rPr>
                              <m:t>′</m:t>
                            </m:r>
                          </m:sup>
                        </m:sSup>
                        <m:r>
                          <a:rPr lang="en-US" b="1" i="1" smtClean="0">
                            <a:latin typeface="Cambria Math" panose="02040503050406030204" pitchFamily="18" charset="0"/>
                          </a:rPr>
                          <m:t>𝜷</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p>
                          <m:sSupPr>
                            <m:ctrlPr>
                              <a:rPr lang="en-US" b="0" i="1" smtClean="0">
                                <a:latin typeface="Cambria Math" panose="02040503050406030204" pitchFamily="18" charset="0"/>
                              </a:rPr>
                            </m:ctrlPr>
                          </m:sSupPr>
                          <m:e>
                            <m:r>
                              <a:rPr lang="en-US" b="1" i="1" smtClean="0">
                                <a:latin typeface="Cambria Math" panose="02040503050406030204" pitchFamily="18" charset="0"/>
                              </a:rPr>
                              <m:t>𝒙</m:t>
                            </m:r>
                          </m:e>
                          <m:sup>
                            <m:r>
                              <a:rPr lang="en-US" b="0" i="1" smtClean="0">
                                <a:latin typeface="Cambria Math" panose="02040503050406030204" pitchFamily="18" charset="0"/>
                              </a:rPr>
                              <m:t>′</m:t>
                            </m:r>
                          </m:sup>
                        </m:sSup>
                        <m:r>
                          <a:rPr lang="en-US" b="1" i="1" smtClean="0">
                            <a:latin typeface="Cambria Math" panose="02040503050406030204" pitchFamily="18" charset="0"/>
                          </a:rPr>
                          <m:t>𝜷</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m:t>
                            </m:r>
                          </m:sup>
                        </m:sSup>
                        <m:r>
                          <a:rPr lang="en-US" b="1" i="1">
                            <a:latin typeface="Cambria Math" panose="02040503050406030204" pitchFamily="18" charset="0"/>
                          </a:rPr>
                          <m:t>𝜷</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m:t>
                            </m:r>
                          </m:sup>
                        </m:sSup>
                        <m:r>
                          <a:rPr lang="en-US" b="1" i="1">
                            <a:latin typeface="Cambria Math" panose="02040503050406030204" pitchFamily="18" charset="0"/>
                          </a:rPr>
                          <m:t>𝜷</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oMath>
                </a14:m>
                <a:endParaRPr lang="en-US" b="0"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p>
                          <m:sSupPr>
                            <m:ctrlPr>
                              <a:rPr lang="en-US" b="0" i="1" smtClean="0">
                                <a:latin typeface="Cambria Math" panose="02040503050406030204" pitchFamily="18" charset="0"/>
                              </a:rPr>
                            </m:ctrlPr>
                          </m:sSupPr>
                          <m:e>
                            <m:r>
                              <a:rPr lang="en-US" b="1" i="1" smtClean="0">
                                <a:latin typeface="Cambria Math" panose="02040503050406030204" pitchFamily="18" charset="0"/>
                              </a:rPr>
                              <m:t>𝒙</m:t>
                            </m:r>
                          </m:e>
                          <m:sup>
                            <m:r>
                              <a:rPr lang="en-US" b="0" i="1" smtClean="0">
                                <a:latin typeface="Cambria Math" panose="02040503050406030204" pitchFamily="18" charset="0"/>
                              </a:rPr>
                              <m:t>′</m:t>
                            </m:r>
                          </m:sup>
                        </m:sSup>
                        <m:r>
                          <a:rPr lang="en-US" b="1" i="1" smtClean="0">
                            <a:latin typeface="Cambria Math" panose="02040503050406030204" pitchFamily="18" charset="0"/>
                          </a:rPr>
                          <m:t>𝜷</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p>
                          <m:sSupPr>
                            <m:ctrlPr>
                              <a:rPr lang="en-US" b="0" i="1" smtClean="0">
                                <a:latin typeface="Cambria Math" panose="02040503050406030204" pitchFamily="18" charset="0"/>
                              </a:rPr>
                            </m:ctrlPr>
                          </m:sSupPr>
                          <m:e>
                            <m:r>
                              <a:rPr lang="en-US" b="1" i="1" smtClean="0">
                                <a:latin typeface="Cambria Math" panose="02040503050406030204" pitchFamily="18" charset="0"/>
                              </a:rPr>
                              <m:t>𝒙</m:t>
                            </m:r>
                          </m:e>
                          <m:sup>
                            <m:r>
                              <a:rPr lang="en-US" b="0" i="1" smtClean="0">
                                <a:latin typeface="Cambria Math" panose="02040503050406030204" pitchFamily="18" charset="0"/>
                              </a:rPr>
                              <m:t>′</m:t>
                            </m:r>
                          </m:sup>
                        </m:sSup>
                        <m:r>
                          <a:rPr lang="en-US" b="1" i="1" smtClean="0">
                            <a:latin typeface="Cambria Math" panose="02040503050406030204" pitchFamily="18" charset="0"/>
                          </a:rPr>
                          <m:t>𝜷</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p>
                              <m:sSupPr>
                                <m:ctrlPr>
                                  <a:rPr lang="en-US" b="0" i="1" smtClean="0">
                                    <a:latin typeface="Cambria Math" panose="02040503050406030204" pitchFamily="18" charset="0"/>
                                  </a:rPr>
                                </m:ctrlPr>
                              </m:sSupPr>
                              <m:e>
                                <m:r>
                                  <a:rPr lang="en-US" b="1" i="1" smtClean="0">
                                    <a:latin typeface="Cambria Math" panose="02040503050406030204" pitchFamily="18" charset="0"/>
                                  </a:rPr>
                                  <m:t>𝒙</m:t>
                                </m:r>
                              </m:e>
                              <m:sup>
                                <m:r>
                                  <a:rPr lang="en-US" b="0" i="1" smtClean="0">
                                    <a:latin typeface="Cambria Math" panose="02040503050406030204" pitchFamily="18" charset="0"/>
                                  </a:rPr>
                                  <m:t>′</m:t>
                                </m:r>
                              </m:sup>
                            </m:sSup>
                            <m:r>
                              <a:rPr lang="en-US" b="1" i="1" smtClean="0">
                                <a:latin typeface="Cambria Math" panose="02040503050406030204" pitchFamily="18" charset="0"/>
                              </a:rPr>
                              <m:t>𝜷</m:t>
                            </m:r>
                          </m:sup>
                        </m:sSup>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𝛽</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p>
                              <m:sSupPr>
                                <m:ctrlPr>
                                  <a:rPr lang="en-US" b="0" i="1" smtClean="0">
                                    <a:latin typeface="Cambria Math" panose="02040503050406030204" pitchFamily="18" charset="0"/>
                                  </a:rPr>
                                </m:ctrlPr>
                              </m:sSupPr>
                              <m:e>
                                <m:r>
                                  <a:rPr lang="en-US" b="1" i="1" smtClean="0">
                                    <a:latin typeface="Cambria Math" panose="02040503050406030204" pitchFamily="18" charset="0"/>
                                  </a:rPr>
                                  <m:t>𝒙</m:t>
                                </m:r>
                              </m:e>
                              <m:sup>
                                <m:r>
                                  <a:rPr lang="en-US" b="0" i="1" smtClean="0">
                                    <a:latin typeface="Cambria Math" panose="02040503050406030204" pitchFamily="18" charset="0"/>
                                  </a:rPr>
                                  <m:t>′</m:t>
                                </m:r>
                              </m:sup>
                            </m:sSup>
                            <m:r>
                              <a:rPr lang="en-US" b="1" i="1" smtClean="0">
                                <a:latin typeface="Cambria Math" panose="02040503050406030204" pitchFamily="18" charset="0"/>
                              </a:rPr>
                              <m:t>𝜷</m:t>
                            </m:r>
                          </m:sup>
                        </m:sSup>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p>
                              <m:sSupPr>
                                <m:ctrlPr>
                                  <a:rPr lang="en-US" b="0" i="1" smtClean="0">
                                    <a:latin typeface="Cambria Math" panose="02040503050406030204" pitchFamily="18" charset="0"/>
                                  </a:rPr>
                                </m:ctrlPr>
                              </m:sSupPr>
                              <m:e>
                                <m:r>
                                  <a:rPr lang="en-US" b="1" i="1" smtClean="0">
                                    <a:latin typeface="Cambria Math" panose="02040503050406030204" pitchFamily="18" charset="0"/>
                                  </a:rPr>
                                  <m:t>𝒙</m:t>
                                </m:r>
                              </m:e>
                              <m:sup>
                                <m:r>
                                  <a:rPr lang="en-US" b="0" i="1" smtClean="0">
                                    <a:latin typeface="Cambria Math" panose="02040503050406030204" pitchFamily="18" charset="0"/>
                                  </a:rPr>
                                  <m:t>′</m:t>
                                </m:r>
                              </m:sup>
                            </m:sSup>
                            <m:r>
                              <a:rPr lang="en-US" b="1" i="1" smtClean="0">
                                <a:latin typeface="Cambria Math" panose="02040503050406030204" pitchFamily="18" charset="0"/>
                              </a:rPr>
                              <m:t>𝜷</m:t>
                            </m:r>
                          </m:sup>
                        </m:sSup>
                      </m:den>
                    </m:f>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𝑔</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p>
                          <m:sSupPr>
                            <m:ctrlPr>
                              <a:rPr lang="en-US" b="1" i="1" smtClean="0">
                                <a:latin typeface="Cambria Math" panose="02040503050406030204" pitchFamily="18" charset="0"/>
                              </a:rPr>
                            </m:ctrlPr>
                          </m:sSupPr>
                          <m:e>
                            <m:r>
                              <a:rPr lang="en-US" b="1" i="1" smtClean="0">
                                <a:latin typeface="Cambria Math" panose="02040503050406030204" pitchFamily="18" charset="0"/>
                              </a:rPr>
                              <m:t>𝒙</m:t>
                            </m:r>
                          </m:e>
                          <m:sup>
                            <m:r>
                              <a:rPr lang="en-US" b="1" i="1" smtClean="0">
                                <a:latin typeface="Cambria Math" panose="02040503050406030204" pitchFamily="18" charset="0"/>
                              </a:rPr>
                              <m:t>′</m:t>
                            </m:r>
                          </m:sup>
                        </m:sSup>
                        <m:r>
                          <a:rPr lang="en-US" b="1" i="1" smtClean="0">
                            <a:latin typeface="Cambria Math" panose="02040503050406030204" pitchFamily="18" charset="0"/>
                          </a:rPr>
                          <m:t>𝜷</m:t>
                        </m:r>
                      </m:e>
                    </m:d>
                    <m:r>
                      <a:rPr lang="en-US" b="0" i="1" smtClean="0">
                        <a:latin typeface="Cambria Math" panose="02040503050406030204" pitchFamily="18" charset="0"/>
                      </a:rPr>
                      <m:t>=</m:t>
                    </m:r>
                    <m:r>
                      <a:rPr lang="en-US" b="0" i="1" smtClean="0">
                        <a:latin typeface="Cambria Math" panose="02040503050406030204" pitchFamily="18" charset="0"/>
                      </a:rPr>
                      <m:t>𝐺</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1" i="1" smtClean="0">
                                <a:latin typeface="Cambria Math" panose="02040503050406030204" pitchFamily="18" charset="0"/>
                              </a:rPr>
                              <m:t>𝒙</m:t>
                            </m:r>
                          </m:e>
                          <m:sup>
                            <m:r>
                              <a:rPr lang="en-US" b="0" i="1" smtClean="0">
                                <a:latin typeface="Cambria Math" panose="02040503050406030204" pitchFamily="18" charset="0"/>
                              </a:rPr>
                              <m:t>′</m:t>
                            </m:r>
                          </m:sup>
                        </m:sSup>
                        <m:r>
                          <a:rPr lang="en-US" b="1" i="1" smtClean="0">
                            <a:latin typeface="Cambria Math" panose="02040503050406030204" pitchFamily="18" charset="0"/>
                          </a:rPr>
                          <m:t>𝜷</m:t>
                        </m:r>
                      </m:e>
                    </m:d>
                    <m:r>
                      <a:rPr lang="en-US" b="0" i="1" smtClean="0">
                        <a:latin typeface="Cambria Math" panose="02040503050406030204" pitchFamily="18" charset="0"/>
                      </a:rPr>
                      <m:t>=</m:t>
                    </m:r>
                    <m:r>
                      <m:rPr>
                        <m:sty m:val="p"/>
                      </m:rPr>
                      <a:rPr lang="en-US" b="0" i="0" smtClean="0">
                        <a:latin typeface="Cambria Math" panose="02040503050406030204" pitchFamily="18" charset="0"/>
                      </a:rPr>
                      <m:t>Λ</m:t>
                    </m:r>
                    <m:d>
                      <m:dPr>
                        <m:ctrlPr>
                          <a:rPr lang="en-US" b="0" i="1" smtClean="0">
                            <a:latin typeface="Cambria Math" panose="02040503050406030204" pitchFamily="18" charset="0"/>
                          </a:rPr>
                        </m:ctrlPr>
                      </m:dPr>
                      <m:e>
                        <m:sSup>
                          <m:sSupPr>
                            <m:ctrlPr>
                              <a:rPr lang="en-US" b="1" i="1" smtClean="0">
                                <a:latin typeface="Cambria Math" panose="02040503050406030204" pitchFamily="18" charset="0"/>
                              </a:rPr>
                            </m:ctrlPr>
                          </m:sSupPr>
                          <m:e>
                            <m:r>
                              <a:rPr lang="en-US" b="1" i="1" smtClean="0">
                                <a:latin typeface="Cambria Math" panose="02040503050406030204" pitchFamily="18" charset="0"/>
                              </a:rPr>
                              <m:t>𝒙</m:t>
                            </m:r>
                          </m:e>
                          <m:sup>
                            <m:r>
                              <a:rPr lang="en-US" b="1" i="1" smtClean="0">
                                <a:latin typeface="Cambria Math" panose="02040503050406030204" pitchFamily="18" charset="0"/>
                              </a:rPr>
                              <m:t>′</m:t>
                            </m:r>
                          </m:sup>
                        </m:sSup>
                        <m:r>
                          <a:rPr lang="en-US" b="1" i="1" smtClean="0">
                            <a:latin typeface="Cambria Math" panose="02040503050406030204" pitchFamily="18" charset="0"/>
                          </a:rPr>
                          <m:t>𝜷</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p>
                              <m:sSupPr>
                                <m:ctrlPr>
                                  <a:rPr lang="en-US" b="1" i="1" smtClean="0">
                                    <a:latin typeface="Cambria Math" panose="02040503050406030204" pitchFamily="18" charset="0"/>
                                  </a:rPr>
                                </m:ctrlPr>
                              </m:sSupPr>
                              <m:e>
                                <m:r>
                                  <a:rPr lang="en-US" b="1" i="1" smtClean="0">
                                    <a:latin typeface="Cambria Math" panose="02040503050406030204" pitchFamily="18" charset="0"/>
                                  </a:rPr>
                                  <m:t>𝒙</m:t>
                                </m:r>
                              </m:e>
                              <m:sup>
                                <m:r>
                                  <a:rPr lang="en-US" b="1" i="1" smtClean="0">
                                    <a:latin typeface="Cambria Math" panose="02040503050406030204" pitchFamily="18" charset="0"/>
                                  </a:rPr>
                                  <m:t>′</m:t>
                                </m:r>
                              </m:sup>
                            </m:sSup>
                            <m:r>
                              <a:rPr lang="en-US" b="1" i="1" smtClean="0">
                                <a:latin typeface="Cambria Math" panose="02040503050406030204" pitchFamily="18" charset="0"/>
                              </a:rPr>
                              <m:t>𝜷</m:t>
                            </m:r>
                          </m:sup>
                        </m:sSup>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p>
                              <m:sSupPr>
                                <m:ctrlPr>
                                  <a:rPr lang="en-US" b="1" i="1" smtClean="0">
                                    <a:latin typeface="Cambria Math" panose="02040503050406030204" pitchFamily="18" charset="0"/>
                                  </a:rPr>
                                </m:ctrlPr>
                              </m:sSupPr>
                              <m:e>
                                <m:r>
                                  <a:rPr lang="en-US" b="1" i="1" smtClean="0">
                                    <a:latin typeface="Cambria Math" panose="02040503050406030204" pitchFamily="18" charset="0"/>
                                  </a:rPr>
                                  <m:t>𝒙</m:t>
                                </m:r>
                              </m:e>
                              <m:sup>
                                <m:r>
                                  <a:rPr lang="en-US" b="1" i="1" smtClean="0">
                                    <a:latin typeface="Cambria Math" panose="02040503050406030204" pitchFamily="18" charset="0"/>
                                  </a:rPr>
                                  <m:t>′</m:t>
                                </m:r>
                              </m:sup>
                            </m:sSup>
                            <m:r>
                              <a:rPr lang="en-US" b="1" i="1" smtClean="0">
                                <a:latin typeface="Cambria Math" panose="02040503050406030204" pitchFamily="18" charset="0"/>
                              </a:rPr>
                              <m:t>𝜷</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1" i="1" smtClean="0">
                                        <a:latin typeface="Cambria Math" panose="02040503050406030204" pitchFamily="18" charset="0"/>
                                      </a:rPr>
                                    </m:ctrlPr>
                                  </m:sSupPr>
                                  <m:e>
                                    <m:r>
                                      <a:rPr lang="en-US" b="1" i="1" smtClean="0">
                                        <a:latin typeface="Cambria Math" panose="02040503050406030204" pitchFamily="18" charset="0"/>
                                      </a:rPr>
                                      <m:t>𝒙</m:t>
                                    </m:r>
                                  </m:e>
                                  <m:sup>
                                    <m:r>
                                      <a:rPr lang="en-US" b="1" i="1" smtClean="0">
                                        <a:latin typeface="Cambria Math" panose="02040503050406030204" pitchFamily="18" charset="0"/>
                                      </a:rPr>
                                      <m:t>′</m:t>
                                    </m:r>
                                  </m:sup>
                                </m:sSup>
                                <m:r>
                                  <a:rPr lang="en-US" b="1" i="1" smtClean="0">
                                    <a:latin typeface="Cambria Math" panose="02040503050406030204" pitchFamily="18" charset="0"/>
                                  </a:rPr>
                                  <m:t>𝜷</m:t>
                                </m:r>
                              </m:e>
                            </m:d>
                          </m:sup>
                        </m:sSup>
                      </m:den>
                    </m:f>
                  </m:oMath>
                </a14:m>
                <a:endParaRPr lang="en-US" dirty="0"/>
              </a:p>
              <a:p>
                <a:pPr lvl="1"/>
                <a:r>
                  <a:rPr lang="en-US" dirty="0"/>
                  <a:t>The inverse logit function takes values between </a:t>
                </a:r>
                <a14:m>
                  <m:oMath xmlns:m="http://schemas.openxmlformats.org/officeDocument/2006/math">
                    <m:r>
                      <a:rPr lang="en-US" b="0" i="0"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a14:m>
                <a:r>
                  <a:rPr lang="en-US" dirty="0"/>
                  <a:t> and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and maps them to values between 0 and 1</a:t>
                </a:r>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8D2C77DC-30F6-465E-FF32-E42E8F1BDCAC}"/>
                  </a:ext>
                </a:extLst>
              </p:cNvPr>
              <p:cNvSpPr>
                <a:spLocks noGrp="1" noRot="1" noChangeAspect="1" noMove="1" noResize="1" noEditPoints="1" noAdjustHandles="1" noChangeArrowheads="1" noChangeShapeType="1" noTextEdit="1"/>
              </p:cNvSpPr>
              <p:nvPr>
                <p:ph idx="1"/>
              </p:nvPr>
            </p:nvSpPr>
            <p:spPr>
              <a:xfrm>
                <a:off x="838200" y="1825625"/>
                <a:ext cx="10515600" cy="4790932"/>
              </a:xfrm>
              <a:blipFill>
                <a:blip r:embed="rId2"/>
                <a:stretch>
                  <a:fillRect l="-965" r="-603" b="-2381"/>
                </a:stretch>
              </a:blipFill>
            </p:spPr>
            <p:txBody>
              <a:bodyPr/>
              <a:lstStyle/>
              <a:p>
                <a:r>
                  <a:rPr lang="en-US">
                    <a:noFill/>
                  </a:rPr>
                  <a:t> </a:t>
                </a:r>
              </a:p>
            </p:txBody>
          </p:sp>
        </mc:Fallback>
      </mc:AlternateContent>
    </p:spTree>
    <p:extLst>
      <p:ext uri="{BB962C8B-B14F-4D97-AF65-F5344CB8AC3E}">
        <p14:creationId xmlns:p14="http://schemas.microsoft.com/office/powerpoint/2010/main" val="984008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C08F7-70D0-E78D-78C3-D172F7D95DA9}"/>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336F999D-685D-4CEA-883E-9FB5464D2AF4}"/>
              </a:ext>
            </a:extLst>
          </p:cNvPr>
          <p:cNvSpPr>
            <a:spLocks noGrp="1"/>
          </p:cNvSpPr>
          <p:nvPr>
            <p:ph idx="1"/>
          </p:nvPr>
        </p:nvSpPr>
        <p:spPr/>
        <p:txBody>
          <a:bodyPr>
            <a:normAutofit lnSpcReduction="10000"/>
          </a:bodyPr>
          <a:lstStyle/>
          <a:p>
            <a:r>
              <a:rPr lang="en-US" dirty="0"/>
              <a:t>Limited Dependent Variables</a:t>
            </a:r>
          </a:p>
          <a:p>
            <a:pPr lvl="1"/>
            <a:r>
              <a:rPr lang="en-US" dirty="0"/>
              <a:t>Maximum Likelihood Estimator</a:t>
            </a:r>
          </a:p>
          <a:p>
            <a:r>
              <a:rPr lang="en-US" dirty="0"/>
              <a:t>Binary Dependent Variables</a:t>
            </a:r>
          </a:p>
          <a:p>
            <a:pPr lvl="1"/>
            <a:r>
              <a:rPr lang="en-US" dirty="0"/>
              <a:t>Logit </a:t>
            </a:r>
          </a:p>
          <a:p>
            <a:pPr lvl="1"/>
            <a:r>
              <a:rPr lang="en-US" dirty="0"/>
              <a:t>Probit</a:t>
            </a:r>
          </a:p>
          <a:p>
            <a:r>
              <a:rPr lang="en-US" dirty="0"/>
              <a:t>Nominal (or Categorical) dependent variables</a:t>
            </a:r>
          </a:p>
          <a:p>
            <a:pPr lvl="1"/>
            <a:r>
              <a:rPr lang="en-US" dirty="0"/>
              <a:t>Multinominal Logit</a:t>
            </a:r>
          </a:p>
          <a:p>
            <a:r>
              <a:rPr lang="en-US" dirty="0"/>
              <a:t>Nonnegative Dependent Variables</a:t>
            </a:r>
          </a:p>
          <a:p>
            <a:pPr lvl="1"/>
            <a:r>
              <a:rPr lang="en-US" dirty="0"/>
              <a:t>Tobit – Corner Solution Response</a:t>
            </a:r>
          </a:p>
          <a:p>
            <a:r>
              <a:rPr lang="en-US" dirty="0"/>
              <a:t>Stata</a:t>
            </a:r>
          </a:p>
        </p:txBody>
      </p:sp>
    </p:spTree>
    <p:extLst>
      <p:ext uri="{BB962C8B-B14F-4D97-AF65-F5344CB8AC3E}">
        <p14:creationId xmlns:p14="http://schemas.microsoft.com/office/powerpoint/2010/main" val="1632106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D60CC-B4FC-DE7C-6806-E0DC7D72DAE6}"/>
              </a:ext>
            </a:extLst>
          </p:cNvPr>
          <p:cNvSpPr>
            <a:spLocks noGrp="1"/>
          </p:cNvSpPr>
          <p:nvPr>
            <p:ph type="title"/>
          </p:nvPr>
        </p:nvSpPr>
        <p:spPr/>
        <p:txBody>
          <a:bodyPr/>
          <a:lstStyle/>
          <a:p>
            <a:r>
              <a:rPr lang="en-US" dirty="0"/>
              <a:t>Logit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3C61EF-F7EC-C110-9721-4ED6372C4C9F}"/>
                  </a:ext>
                </a:extLst>
              </p:cNvPr>
              <p:cNvSpPr>
                <a:spLocks noGrp="1"/>
              </p:cNvSpPr>
              <p:nvPr>
                <p:ph idx="1"/>
              </p:nvPr>
            </p:nvSpPr>
            <p:spPr/>
            <p:txBody>
              <a:bodyPr>
                <a:normAutofit/>
              </a:bodyPr>
              <a:lstStyle/>
              <a:p>
                <a:r>
                  <a:rPr lang="en-US" dirty="0"/>
                  <a:t>Logit Model</a:t>
                </a:r>
              </a:p>
              <a:p>
                <a:pPr lvl="1"/>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logit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e>
                        </m:d>
                        <m:r>
                          <a:rPr lang="en-US" b="0" i="0" smtClean="0">
                            <a:latin typeface="Cambria Math" panose="02040503050406030204" pitchFamily="18" charset="0"/>
                          </a:rPr>
                          <m:t>=</m:t>
                        </m:r>
                        <m:r>
                          <a:rPr lang="en-US" i="1">
                            <a:latin typeface="Cambria Math" panose="02040503050406030204" pitchFamily="18" charset="0"/>
                          </a:rPr>
                          <m:t>𝑔</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den>
                            </m:f>
                          </m:e>
                        </m:d>
                      </m:e>
                    </m:func>
                    <m:r>
                      <a:rPr lang="en-US" b="0"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𝒙</m:t>
                        </m:r>
                      </m:e>
                      <m:sup>
                        <m:r>
                          <a:rPr lang="en-US" b="1" i="1" smtClean="0">
                            <a:latin typeface="Cambria Math" panose="02040503050406030204" pitchFamily="18" charset="0"/>
                          </a:rPr>
                          <m:t>′</m:t>
                        </m:r>
                      </m:sup>
                    </m:sSup>
                    <m:r>
                      <a:rPr lang="en-US" b="1" i="1" smtClean="0">
                        <a:latin typeface="Cambria Math" panose="02040503050406030204" pitchFamily="18" charset="0"/>
                      </a:rPr>
                      <m:t>𝜷</m:t>
                    </m:r>
                    <m:r>
                      <a:rPr lang="en-US">
                        <a:latin typeface="Cambria Math" panose="02040503050406030204" pitchFamily="18" charset="0"/>
                      </a:rPr>
                      <m:t>, </m:t>
                    </m:r>
                    <m:r>
                      <m:rPr>
                        <m:sty m:val="p"/>
                      </m:rPr>
                      <a:rPr lang="en-US">
                        <a:latin typeface="Cambria Math" panose="02040503050406030204" pitchFamily="18" charset="0"/>
                      </a:rPr>
                      <m:t>for</m:t>
                    </m:r>
                    <m:r>
                      <a:rPr lang="en-US">
                        <a:latin typeface="Cambria Math" panose="02040503050406030204" pitchFamily="18" charset="0"/>
                      </a:rPr>
                      <m:t> 0</m:t>
                    </m:r>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≤1</m:t>
                    </m:r>
                  </m:oMath>
                </a14:m>
                <a:endParaRPr lang="en-US" b="1" dirty="0"/>
              </a:p>
              <a:p>
                <a:pPr lvl="1"/>
                <a:r>
                  <a:rPr lang="en-US" dirty="0"/>
                  <a:t>The logit function takes values between 0 and 1 and maps them to a value between </a:t>
                </a:r>
                <a14:m>
                  <m:oMath xmlns:m="http://schemas.openxmlformats.org/officeDocument/2006/math">
                    <m:r>
                      <a:rPr lang="en-US" b="0" i="0"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a14:m>
                <a:r>
                  <a:rPr lang="en-US" dirty="0"/>
                  <a:t> and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endParaRPr lang="en-US" dirty="0"/>
              </a:p>
              <a:p>
                <a:r>
                  <a:rPr lang="en-US" dirty="0"/>
                  <a:t>If we take the inverse of the logit function</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𝑔</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p>
                          <m:sSupPr>
                            <m:ctrlPr>
                              <a:rPr lang="en-US" b="1" i="1" smtClean="0">
                                <a:latin typeface="Cambria Math" panose="02040503050406030204" pitchFamily="18" charset="0"/>
                              </a:rPr>
                            </m:ctrlPr>
                          </m:sSupPr>
                          <m:e>
                            <m:r>
                              <a:rPr lang="en-US" b="1" i="1" smtClean="0">
                                <a:latin typeface="Cambria Math" panose="02040503050406030204" pitchFamily="18" charset="0"/>
                              </a:rPr>
                              <m:t>𝒙</m:t>
                            </m:r>
                          </m:e>
                          <m:sup>
                            <m:r>
                              <a:rPr lang="en-US" b="1" i="1" smtClean="0">
                                <a:latin typeface="Cambria Math" panose="02040503050406030204" pitchFamily="18" charset="0"/>
                              </a:rPr>
                              <m:t>′</m:t>
                            </m:r>
                          </m:sup>
                        </m:sSup>
                        <m:r>
                          <a:rPr lang="en-US" b="1" i="1" smtClean="0">
                            <a:latin typeface="Cambria Math" panose="02040503050406030204" pitchFamily="18" charset="0"/>
                          </a:rPr>
                          <m:t>𝜷</m:t>
                        </m:r>
                      </m:e>
                    </m:d>
                    <m:r>
                      <a:rPr lang="en-US" b="0" i="1" smtClean="0">
                        <a:latin typeface="Cambria Math" panose="02040503050406030204" pitchFamily="18" charset="0"/>
                      </a:rPr>
                      <m:t>=</m:t>
                    </m:r>
                    <m:r>
                      <a:rPr lang="en-US" b="0" i="1" smtClean="0">
                        <a:latin typeface="Cambria Math" panose="02040503050406030204" pitchFamily="18" charset="0"/>
                      </a:rPr>
                      <m:t>𝐺</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1" i="1" smtClean="0">
                                <a:latin typeface="Cambria Math" panose="02040503050406030204" pitchFamily="18" charset="0"/>
                              </a:rPr>
                              <m:t>𝒙</m:t>
                            </m:r>
                          </m:e>
                          <m:sup>
                            <m:r>
                              <a:rPr lang="en-US" b="0" i="1" smtClean="0">
                                <a:latin typeface="Cambria Math" panose="02040503050406030204" pitchFamily="18" charset="0"/>
                              </a:rPr>
                              <m:t>′</m:t>
                            </m:r>
                          </m:sup>
                        </m:sSup>
                        <m:r>
                          <a:rPr lang="en-US" b="1" i="1" smtClean="0">
                            <a:latin typeface="Cambria Math" panose="02040503050406030204" pitchFamily="18" charset="0"/>
                          </a:rPr>
                          <m:t>𝜷</m:t>
                        </m:r>
                      </m:e>
                    </m:d>
                    <m:r>
                      <a:rPr lang="en-US" b="0" i="1" smtClean="0">
                        <a:latin typeface="Cambria Math" panose="02040503050406030204" pitchFamily="18" charset="0"/>
                      </a:rPr>
                      <m:t>=</m:t>
                    </m:r>
                    <m:r>
                      <m:rPr>
                        <m:sty m:val="p"/>
                      </m:rPr>
                      <a:rPr lang="en-US" b="0" i="0" smtClean="0">
                        <a:latin typeface="Cambria Math" panose="02040503050406030204" pitchFamily="18" charset="0"/>
                      </a:rPr>
                      <m:t>Λ</m:t>
                    </m:r>
                    <m:d>
                      <m:dPr>
                        <m:ctrlPr>
                          <a:rPr lang="en-US" b="0" i="1" smtClean="0">
                            <a:latin typeface="Cambria Math" panose="02040503050406030204" pitchFamily="18" charset="0"/>
                          </a:rPr>
                        </m:ctrlPr>
                      </m:dPr>
                      <m:e>
                        <m:sSup>
                          <m:sSupPr>
                            <m:ctrlPr>
                              <a:rPr lang="en-US" b="1" i="1" smtClean="0">
                                <a:latin typeface="Cambria Math" panose="02040503050406030204" pitchFamily="18" charset="0"/>
                              </a:rPr>
                            </m:ctrlPr>
                          </m:sSupPr>
                          <m:e>
                            <m:r>
                              <a:rPr lang="en-US" b="1" i="1" smtClean="0">
                                <a:latin typeface="Cambria Math" panose="02040503050406030204" pitchFamily="18" charset="0"/>
                              </a:rPr>
                              <m:t>𝒙</m:t>
                            </m:r>
                          </m:e>
                          <m:sup>
                            <m:r>
                              <a:rPr lang="en-US" b="1" i="1" smtClean="0">
                                <a:latin typeface="Cambria Math" panose="02040503050406030204" pitchFamily="18" charset="0"/>
                              </a:rPr>
                              <m:t>′</m:t>
                            </m:r>
                          </m:sup>
                        </m:sSup>
                        <m:r>
                          <a:rPr lang="en-US" b="1" i="1" smtClean="0">
                            <a:latin typeface="Cambria Math" panose="02040503050406030204" pitchFamily="18" charset="0"/>
                          </a:rPr>
                          <m:t>𝜷</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p>
                              <m:sSupPr>
                                <m:ctrlPr>
                                  <a:rPr lang="en-US" b="1" i="1" smtClean="0">
                                    <a:latin typeface="Cambria Math" panose="02040503050406030204" pitchFamily="18" charset="0"/>
                                  </a:rPr>
                                </m:ctrlPr>
                              </m:sSupPr>
                              <m:e>
                                <m:r>
                                  <a:rPr lang="en-US" b="1" i="1" smtClean="0">
                                    <a:latin typeface="Cambria Math" panose="02040503050406030204" pitchFamily="18" charset="0"/>
                                  </a:rPr>
                                  <m:t>𝒙</m:t>
                                </m:r>
                              </m:e>
                              <m:sup>
                                <m:r>
                                  <a:rPr lang="en-US" b="1" i="1" smtClean="0">
                                    <a:latin typeface="Cambria Math" panose="02040503050406030204" pitchFamily="18" charset="0"/>
                                  </a:rPr>
                                  <m:t>′</m:t>
                                </m:r>
                              </m:sup>
                            </m:sSup>
                            <m:r>
                              <a:rPr lang="en-US" b="1" i="1" smtClean="0">
                                <a:latin typeface="Cambria Math" panose="02040503050406030204" pitchFamily="18" charset="0"/>
                              </a:rPr>
                              <m:t>𝜷</m:t>
                            </m:r>
                          </m:sup>
                        </m:sSup>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p>
                              <m:sSupPr>
                                <m:ctrlPr>
                                  <a:rPr lang="en-US" b="1" i="1" smtClean="0">
                                    <a:latin typeface="Cambria Math" panose="02040503050406030204" pitchFamily="18" charset="0"/>
                                  </a:rPr>
                                </m:ctrlPr>
                              </m:sSupPr>
                              <m:e>
                                <m:r>
                                  <a:rPr lang="en-US" b="1" i="1" smtClean="0">
                                    <a:latin typeface="Cambria Math" panose="02040503050406030204" pitchFamily="18" charset="0"/>
                                  </a:rPr>
                                  <m:t>𝒙</m:t>
                                </m:r>
                              </m:e>
                              <m:sup>
                                <m:r>
                                  <a:rPr lang="en-US" b="1" i="1" smtClean="0">
                                    <a:latin typeface="Cambria Math" panose="02040503050406030204" pitchFamily="18" charset="0"/>
                                  </a:rPr>
                                  <m:t>′</m:t>
                                </m:r>
                              </m:sup>
                            </m:sSup>
                            <m:r>
                              <a:rPr lang="en-US" b="1" i="1" smtClean="0">
                                <a:latin typeface="Cambria Math" panose="02040503050406030204" pitchFamily="18" charset="0"/>
                              </a:rPr>
                              <m:t>𝜷</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1" i="1" smtClean="0">
                                        <a:latin typeface="Cambria Math" panose="02040503050406030204" pitchFamily="18" charset="0"/>
                                      </a:rPr>
                                    </m:ctrlPr>
                                  </m:sSupPr>
                                  <m:e>
                                    <m:r>
                                      <a:rPr lang="en-US" b="1" i="1" smtClean="0">
                                        <a:latin typeface="Cambria Math" panose="02040503050406030204" pitchFamily="18" charset="0"/>
                                      </a:rPr>
                                      <m:t>𝒙</m:t>
                                    </m:r>
                                  </m:e>
                                  <m:sup>
                                    <m:r>
                                      <a:rPr lang="en-US" b="1" i="1" smtClean="0">
                                        <a:latin typeface="Cambria Math" panose="02040503050406030204" pitchFamily="18" charset="0"/>
                                      </a:rPr>
                                      <m:t>′</m:t>
                                    </m:r>
                                  </m:sup>
                                </m:sSup>
                                <m:r>
                                  <a:rPr lang="en-US" b="1" i="1" smtClean="0">
                                    <a:latin typeface="Cambria Math" panose="02040503050406030204" pitchFamily="18" charset="0"/>
                                  </a:rPr>
                                  <m:t>𝜷</m:t>
                                </m:r>
                              </m:e>
                            </m:d>
                          </m:sup>
                        </m:sSup>
                      </m:den>
                    </m:f>
                  </m:oMath>
                </a14:m>
                <a:endParaRPr lang="en-US" dirty="0"/>
              </a:p>
              <a:p>
                <a:pPr lvl="1"/>
                <a:r>
                  <a:rPr lang="en-US" dirty="0"/>
                  <a:t>The inverse logit function takes values between </a:t>
                </a:r>
                <a14:m>
                  <m:oMath xmlns:m="http://schemas.openxmlformats.org/officeDocument/2006/math">
                    <m:r>
                      <a:rPr lang="en-US" b="0" i="0"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oMath>
                </a14:m>
                <a:r>
                  <a:rPr lang="en-US" dirty="0"/>
                  <a:t> and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and maps them to values between 0 and 1</a:t>
                </a:r>
              </a:p>
              <a:p>
                <a:pPr marL="0" indent="0">
                  <a:buNone/>
                </a:pPr>
                <a:endParaRPr lang="en-US" dirty="0"/>
              </a:p>
              <a:p>
                <a:endParaRPr lang="en-US" b="1" dirty="0"/>
              </a:p>
              <a:p>
                <a:endParaRPr lang="en-US" dirty="0"/>
              </a:p>
            </p:txBody>
          </p:sp>
        </mc:Choice>
        <mc:Fallback xmlns="">
          <p:sp>
            <p:nvSpPr>
              <p:cNvPr id="3" name="Content Placeholder 2">
                <a:extLst>
                  <a:ext uri="{FF2B5EF4-FFF2-40B4-BE49-F238E27FC236}">
                    <a16:creationId xmlns:a16="http://schemas.microsoft.com/office/drawing/2014/main" id="{6F3C61EF-F7EC-C110-9721-4ED6372C4C9F}"/>
                  </a:ext>
                </a:extLst>
              </p:cNvPr>
              <p:cNvSpPr>
                <a:spLocks noGrp="1" noRot="1" noChangeAspect="1" noMove="1" noResize="1" noEditPoints="1" noAdjustHandles="1" noChangeArrowheads="1" noChangeShapeType="1" noTextEdit="1"/>
              </p:cNvSpPr>
              <p:nvPr>
                <p:ph idx="1"/>
              </p:nvPr>
            </p:nvSpPr>
            <p:spPr>
              <a:blipFill>
                <a:blip r:embed="rId2"/>
                <a:stretch>
                  <a:fillRect l="-1086" t="-2326" r="-965"/>
                </a:stretch>
              </a:blipFill>
            </p:spPr>
            <p:txBody>
              <a:bodyPr/>
              <a:lstStyle/>
              <a:p>
                <a:r>
                  <a:rPr lang="en-US">
                    <a:noFill/>
                  </a:rPr>
                  <a:t> </a:t>
                </a:r>
              </a:p>
            </p:txBody>
          </p:sp>
        </mc:Fallback>
      </mc:AlternateContent>
    </p:spTree>
    <p:extLst>
      <p:ext uri="{BB962C8B-B14F-4D97-AF65-F5344CB8AC3E}">
        <p14:creationId xmlns:p14="http://schemas.microsoft.com/office/powerpoint/2010/main" val="1203027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D60CC-B4FC-DE7C-6806-E0DC7D72DAE6}"/>
              </a:ext>
            </a:extLst>
          </p:cNvPr>
          <p:cNvSpPr>
            <a:spLocks noGrp="1"/>
          </p:cNvSpPr>
          <p:nvPr>
            <p:ph type="title"/>
          </p:nvPr>
        </p:nvSpPr>
        <p:spPr/>
        <p:txBody>
          <a:bodyPr/>
          <a:lstStyle/>
          <a:p>
            <a:r>
              <a:rPr lang="en-US" dirty="0"/>
              <a:t>Logit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3C61EF-F7EC-C110-9721-4ED6372C4C9F}"/>
                  </a:ext>
                </a:extLst>
              </p:cNvPr>
              <p:cNvSpPr>
                <a:spLocks noGrp="1"/>
              </p:cNvSpPr>
              <p:nvPr>
                <p:ph idx="1"/>
              </p:nvPr>
            </p:nvSpPr>
            <p:spPr/>
            <p:txBody>
              <a:bodyPr>
                <a:normAutofit/>
              </a:bodyPr>
              <a:lstStyle/>
              <a:p>
                <a:r>
                  <a:rPr lang="en-US" dirty="0"/>
                  <a:t>Logit Model</a:t>
                </a:r>
              </a:p>
              <a:p>
                <a:pPr lvl="1"/>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=1</m:t>
                            </m:r>
                          </m:e>
                          <m:e>
                            <m:r>
                              <a:rPr lang="en-US" b="0" i="1" smtClean="0">
                                <a:latin typeface="Cambria Math" panose="02040503050406030204" pitchFamily="18" charset="0"/>
                              </a:rPr>
                              <m:t>𝑋</m:t>
                            </m:r>
                          </m:e>
                        </m:d>
                      </m:e>
                    </m:func>
                    <m:r>
                      <a:rPr lang="en-US" b="0" i="1" smtClean="0">
                        <a:latin typeface="Cambria Math" panose="02040503050406030204" pitchFamily="18" charset="0"/>
                      </a:rPr>
                      <m:t>=</m:t>
                    </m:r>
                    <m:r>
                      <a:rPr lang="en-US" b="0" i="1" smtClean="0">
                        <a:latin typeface="Cambria Math" panose="02040503050406030204" pitchFamily="18" charset="0"/>
                      </a:rPr>
                      <m:t>𝐺</m:t>
                    </m:r>
                    <m:d>
                      <m:dPr>
                        <m:ctrlPr>
                          <a:rPr lang="en-US" b="0" i="1" smtClean="0">
                            <a:latin typeface="Cambria Math" panose="02040503050406030204" pitchFamily="18" charset="0"/>
                          </a:rPr>
                        </m:ctrlPr>
                      </m:dPr>
                      <m:e>
                        <m:sSup>
                          <m:sSupPr>
                            <m:ctrlPr>
                              <a:rPr lang="en-US" b="1" i="1" smtClean="0">
                                <a:latin typeface="Cambria Math" panose="02040503050406030204" pitchFamily="18" charset="0"/>
                              </a:rPr>
                            </m:ctrlPr>
                          </m:sSupPr>
                          <m:e>
                            <m:r>
                              <a:rPr lang="en-US" b="1" i="1" smtClean="0">
                                <a:latin typeface="Cambria Math" panose="02040503050406030204" pitchFamily="18" charset="0"/>
                              </a:rPr>
                              <m:t>𝒙</m:t>
                            </m:r>
                          </m:e>
                          <m:sup>
                            <m:r>
                              <a:rPr lang="en-US" b="1" i="1" smtClean="0">
                                <a:latin typeface="Cambria Math" panose="02040503050406030204" pitchFamily="18" charset="0"/>
                              </a:rPr>
                              <m:t>′</m:t>
                            </m:r>
                          </m:sup>
                        </m:sSup>
                        <m:r>
                          <a:rPr lang="en-US" b="1" i="1" smtClean="0">
                            <a:latin typeface="Cambria Math" panose="02040503050406030204" pitchFamily="18" charset="0"/>
                          </a:rPr>
                          <m:t>𝜷</m:t>
                        </m:r>
                      </m:e>
                    </m:d>
                    <m:r>
                      <a:rPr lang="en-US" b="0" i="1" smtClean="0">
                        <a:latin typeface="Cambria Math" panose="02040503050406030204" pitchFamily="18" charset="0"/>
                      </a:rPr>
                      <m:t>=</m:t>
                    </m:r>
                    <m:r>
                      <m:rPr>
                        <m:sty m:val="p"/>
                      </m:rPr>
                      <a:rPr lang="en-US" b="0" i="0" smtClean="0">
                        <a:latin typeface="Cambria Math" panose="02040503050406030204" pitchFamily="18" charset="0"/>
                      </a:rPr>
                      <m:t>Λ</m:t>
                    </m:r>
                    <m:d>
                      <m:dPr>
                        <m:ctrlPr>
                          <a:rPr lang="en-US" b="0" i="1" smtClean="0">
                            <a:latin typeface="Cambria Math" panose="02040503050406030204" pitchFamily="18" charset="0"/>
                          </a:rPr>
                        </m:ctrlPr>
                      </m:dPr>
                      <m:e>
                        <m:sSup>
                          <m:sSupPr>
                            <m:ctrlPr>
                              <a:rPr lang="en-US" b="1" i="1" smtClean="0">
                                <a:latin typeface="Cambria Math" panose="02040503050406030204" pitchFamily="18" charset="0"/>
                              </a:rPr>
                            </m:ctrlPr>
                          </m:sSupPr>
                          <m:e>
                            <m:r>
                              <a:rPr lang="en-US" b="1" i="1" smtClean="0">
                                <a:latin typeface="Cambria Math" panose="02040503050406030204" pitchFamily="18" charset="0"/>
                              </a:rPr>
                              <m:t>𝒙</m:t>
                            </m:r>
                          </m:e>
                          <m:sup>
                            <m:r>
                              <a:rPr lang="en-US" b="1" i="1" smtClean="0">
                                <a:latin typeface="Cambria Math" panose="02040503050406030204" pitchFamily="18" charset="0"/>
                              </a:rPr>
                              <m:t>′</m:t>
                            </m:r>
                          </m:sup>
                        </m:sSup>
                        <m:r>
                          <a:rPr lang="en-US" b="1" i="1" smtClean="0">
                            <a:latin typeface="Cambria Math" panose="02040503050406030204" pitchFamily="18" charset="0"/>
                          </a:rPr>
                          <m:t>𝜷</m:t>
                        </m:r>
                      </m:e>
                    </m:d>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m:t>
                                </m:r>
                              </m:sup>
                            </m:sSup>
                            <m:r>
                              <a:rPr lang="en-US" b="1" i="1">
                                <a:latin typeface="Cambria Math" panose="02040503050406030204" pitchFamily="18" charset="0"/>
                              </a:rPr>
                              <m:t>𝜷</m:t>
                            </m:r>
                          </m:sup>
                        </m:sSup>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m:t>
                                </m:r>
                              </m:sup>
                            </m:sSup>
                            <m:r>
                              <a:rPr lang="en-US" b="1" i="1">
                                <a:latin typeface="Cambria Math" panose="02040503050406030204" pitchFamily="18" charset="0"/>
                              </a:rPr>
                              <m:t>𝜷</m:t>
                            </m:r>
                          </m:sup>
                        </m:sSup>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m:t>
                                    </m:r>
                                  </m:sup>
                                </m:sSup>
                                <m:r>
                                  <a:rPr lang="en-US" b="1" i="1">
                                    <a:latin typeface="Cambria Math" panose="02040503050406030204" pitchFamily="18" charset="0"/>
                                  </a:rPr>
                                  <m:t>𝜷</m:t>
                                </m:r>
                              </m:e>
                            </m:d>
                          </m:sup>
                        </m:sSup>
                      </m:den>
                    </m:f>
                  </m:oMath>
                </a14:m>
                <a:endParaRPr lang="en-US" dirty="0"/>
              </a:p>
              <a:p>
                <a:r>
                  <a:rPr lang="en-US" dirty="0"/>
                  <a:t>The coefficients from logit model are log odds </a:t>
                </a:r>
              </a:p>
              <a:p>
                <a:pPr lvl="1"/>
                <a:r>
                  <a:rPr lang="en-US" dirty="0"/>
                  <a:t>Not comparable to are coefficients in an OLS estimator</a:t>
                </a:r>
              </a:p>
              <a:p>
                <a:r>
                  <a:rPr lang="en-US" dirty="0"/>
                  <a:t>Taking the exponent of the coefficient will get us odds ratios</a:t>
                </a:r>
              </a:p>
              <a:p>
                <a:pPr lvl="1"/>
                <a:r>
                  <a:rPr lang="en-US" dirty="0"/>
                  <a:t>One way to interpret Logit</a:t>
                </a:r>
              </a:p>
              <a:p>
                <a:endParaRPr lang="en-US" dirty="0"/>
              </a:p>
              <a:p>
                <a:endParaRPr lang="en-US" b="1" dirty="0"/>
              </a:p>
              <a:p>
                <a:endParaRPr lang="en-US" dirty="0"/>
              </a:p>
            </p:txBody>
          </p:sp>
        </mc:Choice>
        <mc:Fallback xmlns="">
          <p:sp>
            <p:nvSpPr>
              <p:cNvPr id="3" name="Content Placeholder 2">
                <a:extLst>
                  <a:ext uri="{FF2B5EF4-FFF2-40B4-BE49-F238E27FC236}">
                    <a16:creationId xmlns:a16="http://schemas.microsoft.com/office/drawing/2014/main" id="{6F3C61EF-F7EC-C110-9721-4ED6372C4C9F}"/>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39580356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D60CC-B4FC-DE7C-6806-E0DC7D72DAE6}"/>
              </a:ext>
            </a:extLst>
          </p:cNvPr>
          <p:cNvSpPr>
            <a:spLocks noGrp="1"/>
          </p:cNvSpPr>
          <p:nvPr>
            <p:ph type="title"/>
          </p:nvPr>
        </p:nvSpPr>
        <p:spPr/>
        <p:txBody>
          <a:bodyPr/>
          <a:lstStyle/>
          <a:p>
            <a:r>
              <a:rPr lang="en-US" dirty="0" err="1"/>
              <a:t>Probit</a:t>
            </a:r>
            <a:r>
              <a:rPr lang="en-US" dirty="0"/>
              <a:t>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3C61EF-F7EC-C110-9721-4ED6372C4C9F}"/>
                  </a:ext>
                </a:extLst>
              </p:cNvPr>
              <p:cNvSpPr>
                <a:spLocks noGrp="1"/>
              </p:cNvSpPr>
              <p:nvPr>
                <p:ph idx="1"/>
              </p:nvPr>
            </p:nvSpPr>
            <p:spPr/>
            <p:txBody>
              <a:bodyPr>
                <a:normAutofit/>
              </a:bodyPr>
              <a:lstStyle/>
              <a:p>
                <a:r>
                  <a:rPr lang="en-US" dirty="0"/>
                  <a:t>The </a:t>
                </a:r>
                <a:r>
                  <a:rPr lang="en-US" dirty="0" err="1"/>
                  <a:t>Probit</a:t>
                </a:r>
                <a:r>
                  <a:rPr lang="en-US" dirty="0"/>
                  <a:t> function</a:t>
                </a:r>
              </a:p>
              <a:p>
                <a:pPr lvl="1"/>
                <a14:m>
                  <m:oMath xmlns:m="http://schemas.openxmlformats.org/officeDocument/2006/math">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r>
                      <m:rPr>
                        <m:sty m:val="p"/>
                      </m:rPr>
                      <a:rPr lang="en-US" b="0" i="0" smtClean="0">
                        <a:latin typeface="Cambria Math" panose="02040503050406030204" pitchFamily="18" charset="0"/>
                      </a:rPr>
                      <m:t>Φ</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m:t>
                        </m:r>
                        <m:r>
                          <a:rPr lang="en-US" b="0" i="1" smtClean="0">
                            <a:latin typeface="Cambria Math" panose="02040503050406030204" pitchFamily="18" charset="0"/>
                          </a:rPr>
                          <m:t>𝑧</m:t>
                        </m:r>
                      </m:sub>
                      <m:sup>
                        <m:r>
                          <a:rPr lang="en-US" b="0" i="1" smtClean="0">
                            <a:latin typeface="Cambria Math" panose="02040503050406030204" pitchFamily="18" charset="0"/>
                          </a:rPr>
                          <m:t>𝑧</m:t>
                        </m:r>
                      </m:sup>
                      <m:e>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𝑣</m:t>
                            </m:r>
                          </m:e>
                        </m:d>
                        <m:r>
                          <a:rPr lang="en-US" b="0" i="1" smtClean="0">
                            <a:latin typeface="Cambria Math" panose="02040503050406030204" pitchFamily="18" charset="0"/>
                          </a:rPr>
                          <m:t>𝑑𝑣</m:t>
                        </m:r>
                      </m:e>
                    </m:nary>
                  </m:oMath>
                </a14:m>
                <a:endParaRPr lang="en-US" dirty="0"/>
              </a:p>
              <a:p>
                <a:pPr lvl="1"/>
                <a:r>
                  <a:rPr lang="en-US" dirty="0"/>
                  <a:t>Where </a:t>
                </a:r>
                <a14:m>
                  <m:oMath xmlns:m="http://schemas.openxmlformats.org/officeDocument/2006/math">
                    <m:r>
                      <m:rPr>
                        <m:sty m:val="p"/>
                      </m:rPr>
                      <a:rPr lang="en-US" b="0" i="0" smtClean="0">
                        <a:latin typeface="Cambria Math" panose="02040503050406030204" pitchFamily="18" charset="0"/>
                      </a:rPr>
                      <m:t>Φ</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oMath>
                </a14:m>
                <a:r>
                  <a:rPr lang="en-US" dirty="0"/>
                  <a:t> is the integral of the standard normal density function </a:t>
                </a:r>
                <a14:m>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𝑣</m:t>
                        </m:r>
                      </m:e>
                    </m:d>
                  </m:oMath>
                </a14:m>
                <a:endParaRPr lang="en-US" dirty="0"/>
              </a:p>
              <a:p>
                <a:pPr lvl="1"/>
                <a:r>
                  <a:rPr lang="en-US" dirty="0"/>
                  <a:t>Where </a:t>
                </a:r>
                <a14:m>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𝜋</m:t>
                            </m:r>
                          </m:e>
                        </m:d>
                      </m:e>
                      <m:sup>
                        <m:r>
                          <a:rPr lang="en-US" b="0" i="1" smtClean="0">
                            <a:latin typeface="Cambria Math" panose="02040503050406030204" pitchFamily="18" charset="0"/>
                          </a:rPr>
                          <m:t>−1/2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𝑧</m:t>
                            </m:r>
                          </m:e>
                          <m:sup>
                            <m:r>
                              <a:rPr lang="en-US" b="0" i="1" smtClean="0">
                                <a:latin typeface="Cambria Math" panose="02040503050406030204" pitchFamily="18" charset="0"/>
                              </a:rPr>
                              <m:t>2</m:t>
                            </m:r>
                          </m:sup>
                        </m:sSup>
                        <m:r>
                          <a:rPr lang="en-US" b="0" i="1" smtClean="0">
                            <a:latin typeface="Cambria Math" panose="02040503050406030204" pitchFamily="18" charset="0"/>
                          </a:rPr>
                          <m:t>/2</m:t>
                        </m:r>
                      </m:sup>
                    </m:sSup>
                  </m:oMath>
                </a14:m>
                <a:r>
                  <a:rPr lang="en-US" dirty="0"/>
                  <a:t> </a:t>
                </a:r>
              </a:p>
              <a:p>
                <a:pPr lvl="1"/>
                <a:r>
                  <a:rPr lang="en-US" dirty="0"/>
                  <a:t>It’s errors are distributed normally</a:t>
                </a:r>
              </a:p>
              <a:p>
                <a:r>
                  <a:rPr lang="en-US" dirty="0"/>
                  <a:t>The probability of </a:t>
                </a:r>
                <a14:m>
                  <m:oMath xmlns:m="http://schemas.openxmlformats.org/officeDocument/2006/math">
                    <m:r>
                      <a:rPr lang="en-US" b="0" i="1" smtClean="0">
                        <a:latin typeface="Cambria Math" panose="02040503050406030204" pitchFamily="18" charset="0"/>
                      </a:rPr>
                      <m:t>𝑦</m:t>
                    </m:r>
                  </m:oMath>
                </a14:m>
                <a:r>
                  <a:rPr lang="en-US" dirty="0"/>
                  <a:t> conditional on </a:t>
                </a:r>
                <a14:m>
                  <m:oMath xmlns:m="http://schemas.openxmlformats.org/officeDocument/2006/math">
                    <m:r>
                      <a:rPr lang="en-US" b="0" i="1" smtClean="0">
                        <a:latin typeface="Cambria Math" panose="02040503050406030204" pitchFamily="18" charset="0"/>
                      </a:rPr>
                      <m:t>𝑥</m:t>
                    </m:r>
                  </m:oMath>
                </a14:m>
                <a:endParaRPr lang="en-US" dirty="0"/>
              </a:p>
              <a:p>
                <a:pPr lvl="1"/>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=1</m:t>
                            </m:r>
                          </m:e>
                          <m:e>
                            <m:r>
                              <a:rPr lang="en-US" b="0" i="1" smtClean="0">
                                <a:latin typeface="Cambria Math" panose="02040503050406030204" pitchFamily="18" charset="0"/>
                              </a:rPr>
                              <m:t>𝑥</m:t>
                            </m:r>
                          </m:e>
                        </m:d>
                      </m:e>
                    </m:func>
                    <m:r>
                      <a:rPr lang="en-US" b="0" i="1" smtClean="0">
                        <a:latin typeface="Cambria Math" panose="02040503050406030204" pitchFamily="18" charset="0"/>
                      </a:rPr>
                      <m:t>=</m:t>
                    </m:r>
                    <m:r>
                      <m:rPr>
                        <m:sty m:val="p"/>
                      </m:rPr>
                      <a:rPr lang="en-US" b="0" i="0" smtClean="0">
                        <a:latin typeface="Cambria Math" panose="02040503050406030204" pitchFamily="18" charset="0"/>
                      </a:rPr>
                      <m:t>Φ</m:t>
                    </m:r>
                    <m:r>
                      <a:rPr lang="en-US" b="0"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𝒙</m:t>
                        </m:r>
                      </m:e>
                      <m:sup>
                        <m:r>
                          <a:rPr lang="en-US" b="1" i="1" smtClean="0">
                            <a:latin typeface="Cambria Math" panose="02040503050406030204" pitchFamily="18" charset="0"/>
                          </a:rPr>
                          <m:t>′</m:t>
                        </m:r>
                      </m:sup>
                    </m:sSup>
                    <m:r>
                      <a:rPr lang="en-US" b="1" i="1" smtClean="0">
                        <a:latin typeface="Cambria Math" panose="02040503050406030204" pitchFamily="18" charset="0"/>
                      </a:rPr>
                      <m:t>𝜷</m:t>
                    </m:r>
                    <m:r>
                      <a:rPr lang="en-US" b="0" i="1" smtClean="0">
                        <a:latin typeface="Cambria Math" panose="02040503050406030204" pitchFamily="18" charset="0"/>
                      </a:rPr>
                      <m:t>)</m:t>
                    </m:r>
                  </m:oMath>
                </a14:m>
                <a:endParaRPr lang="en-US" dirty="0"/>
              </a:p>
              <a:p>
                <a:pPr lvl="1"/>
                <a:r>
                  <a:rPr lang="en-US" dirty="0"/>
                  <a:t>The </a:t>
                </a:r>
                <a:r>
                  <a:rPr lang="en-US" dirty="0" err="1"/>
                  <a:t>probit</a:t>
                </a:r>
                <a:r>
                  <a:rPr lang="en-US" dirty="0"/>
                  <a:t> function takes values between </a:t>
                </a:r>
                <a14:m>
                  <m:oMath xmlns:m="http://schemas.openxmlformats.org/officeDocument/2006/math">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and maps them to values between 0 and 1</a:t>
                </a:r>
              </a:p>
              <a:p>
                <a:pPr lvl="1"/>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6F3C61EF-F7EC-C110-9721-4ED6372C4C9F}"/>
                  </a:ext>
                </a:extLst>
              </p:cNvPr>
              <p:cNvSpPr>
                <a:spLocks noGrp="1" noRot="1" noChangeAspect="1" noMove="1" noResize="1" noEditPoints="1" noAdjustHandles="1" noChangeArrowheads="1" noChangeShapeType="1" noTextEdit="1"/>
              </p:cNvSpPr>
              <p:nvPr>
                <p:ph idx="1"/>
              </p:nvPr>
            </p:nvSpPr>
            <p:spPr>
              <a:blipFill>
                <a:blip r:embed="rId2"/>
                <a:stretch>
                  <a:fillRect l="-1086" t="-6395"/>
                </a:stretch>
              </a:blipFill>
            </p:spPr>
            <p:txBody>
              <a:bodyPr/>
              <a:lstStyle/>
              <a:p>
                <a:r>
                  <a:rPr lang="en-US">
                    <a:noFill/>
                  </a:rPr>
                  <a:t> </a:t>
                </a:r>
              </a:p>
            </p:txBody>
          </p:sp>
        </mc:Fallback>
      </mc:AlternateContent>
    </p:spTree>
    <p:extLst>
      <p:ext uri="{BB962C8B-B14F-4D97-AF65-F5344CB8AC3E}">
        <p14:creationId xmlns:p14="http://schemas.microsoft.com/office/powerpoint/2010/main" val="89352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5BE9F-1761-E9F3-7D26-63C8348DD036}"/>
              </a:ext>
            </a:extLst>
          </p:cNvPr>
          <p:cNvSpPr>
            <a:spLocks noGrp="1"/>
          </p:cNvSpPr>
          <p:nvPr>
            <p:ph type="title"/>
          </p:nvPr>
        </p:nvSpPr>
        <p:spPr/>
        <p:txBody>
          <a:bodyPr/>
          <a:lstStyle/>
          <a:p>
            <a:r>
              <a:rPr lang="en-US" dirty="0"/>
              <a:t>Maximum Likelihood Estimator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08E6F00-481E-3E56-654F-94FE58CE56DC}"/>
                  </a:ext>
                </a:extLst>
              </p:cNvPr>
              <p:cNvSpPr>
                <a:spLocks noGrp="1"/>
              </p:cNvSpPr>
              <p:nvPr>
                <p:ph idx="1"/>
              </p:nvPr>
            </p:nvSpPr>
            <p:spPr/>
            <p:txBody>
              <a:bodyPr>
                <a:normAutofit/>
              </a:bodyPr>
              <a:lstStyle/>
              <a:p>
                <a:r>
                  <a:rPr lang="en-US" dirty="0"/>
                  <a:t>We cannot estimate </a:t>
                </a:r>
                <a14:m>
                  <m:oMath xmlns:m="http://schemas.openxmlformats.org/officeDocument/2006/math">
                    <m:r>
                      <a:rPr lang="en-US" b="0" i="1" smtClean="0">
                        <a:latin typeface="Cambria Math" panose="02040503050406030204" pitchFamily="18" charset="0"/>
                      </a:rPr>
                      <m:t>𝛽</m:t>
                    </m:r>
                  </m:oMath>
                </a14:m>
                <a:r>
                  <a:rPr lang="en-US" dirty="0"/>
                  <a:t> with OLS, since it is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is nonlinear</a:t>
                </a:r>
              </a:p>
              <a:p>
                <a:pPr lvl="1"/>
                <a:r>
                  <a:rPr lang="en-US" dirty="0"/>
                  <a:t>We will use the maximum likelihood estimator</a:t>
                </a:r>
              </a:p>
              <a:p>
                <a:r>
                  <a:rPr lang="en-US" dirty="0"/>
                  <a:t>How do we get our </a:t>
                </a:r>
                <a14:m>
                  <m:oMath xmlns:m="http://schemas.openxmlformats.org/officeDocument/2006/math">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𝜷</m:t>
                        </m:r>
                      </m:e>
                    </m:acc>
                  </m:oMath>
                </a14:m>
                <a:r>
                  <a:rPr lang="en-US" dirty="0"/>
                  <a:t>?</a:t>
                </a:r>
              </a:p>
              <a:p>
                <a:pPr lvl="1"/>
                <a:r>
                  <a:rPr lang="en-US" dirty="0"/>
                  <a:t>We need to estimate the maximum likelihood estimator</a:t>
                </a:r>
              </a:p>
              <a:p>
                <a:pPr lvl="1"/>
                <a:r>
                  <a:rPr lang="en-US" dirty="0"/>
                  <a:t>We need the probability/density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given </a:t>
                </a:r>
                <a14:m>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𝑖</m:t>
                        </m:r>
                      </m:sub>
                    </m:sSub>
                  </m:oMath>
                </a14:m>
                <a:r>
                  <a:rPr lang="en-US" dirty="0"/>
                  <a:t> </a:t>
                </a:r>
              </a:p>
              <a:p>
                <a:r>
                  <a:rPr lang="en-US" dirty="0"/>
                  <a:t>Our likelihood function</a:t>
                </a:r>
              </a:p>
              <a:p>
                <a:pPr lvl="1"/>
                <a14:m>
                  <m:oMath xmlns:m="http://schemas.openxmlformats.org/officeDocument/2006/math">
                    <m:r>
                      <a:rPr lang="en-US" i="1" smtClean="0">
                        <a:latin typeface="Cambria Math" panose="02040503050406030204" pitchFamily="18" charset="0"/>
                        <a:ea typeface="Cambria Math" panose="02040503050406030204" pitchFamily="18" charset="0"/>
                      </a:rPr>
                      <m:t>𝐿</m:t>
                    </m:r>
                    <m:d>
                      <m:dPr>
                        <m:ctrlPr>
                          <a:rPr lang="en-US" b="1"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𝜷</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e>
                        <m:sSub>
                          <m:sSubPr>
                            <m:ctrlPr>
                              <a:rPr lang="en-US" b="0"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1" i="1" smtClean="0">
                            <a:latin typeface="Cambria Math" panose="02040503050406030204" pitchFamily="18" charset="0"/>
                          </a:rPr>
                          <m:t>𝜷</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𝐺</m:t>
                            </m:r>
                            <m:d>
                              <m:dPr>
                                <m:ctrlPr>
                                  <a:rPr lang="en-US" b="0" i="1" smtClean="0">
                                    <a:latin typeface="Cambria Math" panose="02040503050406030204" pitchFamily="18" charset="0"/>
                                  </a:rPr>
                                </m:ctrlPr>
                              </m:dPr>
                              <m:e>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𝒙</m:t>
                                    </m:r>
                                  </m:e>
                                  <m:sub>
                                    <m:r>
                                      <a:rPr lang="en-US" b="0" i="1" smtClean="0">
                                        <a:latin typeface="Cambria Math" panose="02040503050406030204" pitchFamily="18" charset="0"/>
                                      </a:rPr>
                                      <m:t>𝑖</m:t>
                                    </m:r>
                                  </m:sub>
                                  <m:sup>
                                    <m:r>
                                      <a:rPr lang="en-US" b="1" i="1" smtClean="0">
                                        <a:latin typeface="Cambria Math" panose="02040503050406030204" pitchFamily="18" charset="0"/>
                                      </a:rPr>
                                      <m:t>′</m:t>
                                    </m:r>
                                  </m:sup>
                                </m:sSubSup>
                                <m:r>
                                  <a:rPr lang="en-US" b="1" i="1" smtClean="0">
                                    <a:latin typeface="Cambria Math" panose="02040503050406030204" pitchFamily="18" charset="0"/>
                                  </a:rPr>
                                  <m:t>𝜷</m:t>
                                </m:r>
                              </m:e>
                            </m:d>
                          </m:e>
                        </m:d>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𝐺</m:t>
                            </m:r>
                            <m:d>
                              <m:dPr>
                                <m:ctrlPr>
                                  <a:rPr lang="en-US" b="0" i="1" smtClean="0">
                                    <a:latin typeface="Cambria Math" panose="02040503050406030204" pitchFamily="18" charset="0"/>
                                  </a:rPr>
                                </m:ctrlPr>
                              </m:dPr>
                              <m:e>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𝒙</m:t>
                                    </m:r>
                                  </m:e>
                                  <m:sub>
                                    <m:r>
                                      <a:rPr lang="en-US" b="0" i="1" smtClean="0">
                                        <a:latin typeface="Cambria Math" panose="02040503050406030204" pitchFamily="18" charset="0"/>
                                      </a:rPr>
                                      <m:t>𝑖</m:t>
                                    </m:r>
                                  </m:sub>
                                  <m:sup>
                                    <m:r>
                                      <a:rPr lang="en-US" b="1" i="1" smtClean="0">
                                        <a:latin typeface="Cambria Math" panose="02040503050406030204" pitchFamily="18" charset="0"/>
                                      </a:rPr>
                                      <m:t>′</m:t>
                                    </m:r>
                                  </m:sup>
                                </m:sSubSup>
                                <m:r>
                                  <a:rPr lang="en-US" b="1" i="1" smtClean="0">
                                    <a:latin typeface="Cambria Math" panose="02040503050406030204" pitchFamily="18" charset="0"/>
                                  </a:rPr>
                                  <m:t>𝜷</m:t>
                                </m:r>
                              </m:e>
                            </m:d>
                          </m:e>
                        </m:d>
                      </m:e>
                      <m:sup>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sup>
                    </m:sSup>
                  </m:oMath>
                </a14:m>
                <a:endParaRPr lang="en-US" dirty="0"/>
              </a:p>
              <a:p>
                <a:r>
                  <a:rPr lang="en-US" dirty="0"/>
                  <a:t>Take the natural log of likelihood function for the log-likelihood</a:t>
                </a:r>
              </a:p>
              <a:p>
                <a:pPr lvl="1"/>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𝐿</m:t>
                            </m:r>
                            <m:d>
                              <m:dPr>
                                <m:ctrlPr>
                                  <a:rPr lang="en-US" b="1"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𝜷</m:t>
                                </m:r>
                              </m:e>
                            </m:d>
                          </m:e>
                        </m:d>
                      </m:e>
                    </m:func>
                    <m:r>
                      <a:rPr lang="en-US" b="0" i="1" smtClean="0">
                        <a:latin typeface="Cambria Math" panose="02040503050406030204" pitchFamily="18" charset="0"/>
                        <a:ea typeface="Cambria Math" panose="02040503050406030204" pitchFamily="18" charset="0"/>
                      </a:rPr>
                      <m:t>=ℓ(</m:t>
                    </m:r>
                    <m:r>
                      <a:rPr lang="en-US" b="1" i="1" smtClean="0">
                        <a:latin typeface="Cambria Math" panose="02040503050406030204" pitchFamily="18" charset="0"/>
                        <a:ea typeface="Cambria Math" panose="02040503050406030204" pitchFamily="18" charset="0"/>
                      </a:rPr>
                      <m:t>𝜷</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Sub>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ln</m:t>
                        </m:r>
                      </m:fName>
                      <m:e>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𝐺</m:t>
                            </m:r>
                            <m:d>
                              <m:dPr>
                                <m:ctrlPr>
                                  <a:rPr lang="en-US" b="0" i="1" smtClean="0">
                                    <a:latin typeface="Cambria Math" panose="02040503050406030204" pitchFamily="18" charset="0"/>
                                    <a:ea typeface="Cambria Math" panose="02040503050406030204" pitchFamily="18" charset="0"/>
                                  </a:rPr>
                                </m:ctrlPr>
                              </m:dPr>
                              <m:e>
                                <m:sSubSup>
                                  <m:sSubSupPr>
                                    <m:ctrlPr>
                                      <a:rPr lang="en-US" b="1" i="1" smtClean="0">
                                        <a:latin typeface="Cambria Math" panose="02040503050406030204" pitchFamily="18" charset="0"/>
                                        <a:ea typeface="Cambria Math" panose="02040503050406030204" pitchFamily="18" charset="0"/>
                                      </a:rPr>
                                    </m:ctrlPr>
                                  </m:sSubSupPr>
                                  <m:e>
                                    <m:r>
                                      <a:rPr lang="en-US" b="1" i="1" smtClean="0">
                                        <a:latin typeface="Cambria Math" panose="02040503050406030204" pitchFamily="18" charset="0"/>
                                        <a:ea typeface="Cambria Math" panose="02040503050406030204" pitchFamily="18" charset="0"/>
                                      </a:rPr>
                                      <m:t>𝒙</m:t>
                                    </m:r>
                                  </m:e>
                                  <m:sub>
                                    <m:r>
                                      <a:rPr lang="en-US" b="0" i="1" smtClean="0">
                                        <a:latin typeface="Cambria Math" panose="02040503050406030204" pitchFamily="18" charset="0"/>
                                        <a:ea typeface="Cambria Math" panose="02040503050406030204" pitchFamily="18" charset="0"/>
                                      </a:rPr>
                                      <m:t>𝑖</m:t>
                                    </m:r>
                                  </m:sub>
                                  <m:sup>
                                    <m:r>
                                      <a:rPr lang="en-US" b="1" i="1" smtClean="0">
                                        <a:latin typeface="Cambria Math" panose="02040503050406030204" pitchFamily="18" charset="0"/>
                                        <a:ea typeface="Cambria Math" panose="02040503050406030204" pitchFamily="18" charset="0"/>
                                      </a:rPr>
                                      <m:t>′</m:t>
                                    </m:r>
                                  </m:sup>
                                </m:sSubSup>
                                <m:r>
                                  <a:rPr lang="en-US" b="1" i="1" smtClean="0">
                                    <a:latin typeface="Cambria Math" panose="02040503050406030204" pitchFamily="18" charset="0"/>
                                    <a:ea typeface="Cambria Math" panose="02040503050406030204" pitchFamily="18" charset="0"/>
                                  </a:rPr>
                                  <m:t>𝜷</m:t>
                                </m:r>
                              </m:e>
                            </m:d>
                          </m:e>
                        </m:d>
                      </m:e>
                    </m:func>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Sub>
                      </m:e>
                    </m:d>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ln</m:t>
                        </m:r>
                      </m:fName>
                      <m:e>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𝐺</m:t>
                            </m:r>
                            <m:d>
                              <m:dPr>
                                <m:ctrlPr>
                                  <a:rPr lang="en-US" b="0" i="1" smtClean="0">
                                    <a:latin typeface="Cambria Math" panose="02040503050406030204" pitchFamily="18" charset="0"/>
                                    <a:ea typeface="Cambria Math" panose="02040503050406030204" pitchFamily="18" charset="0"/>
                                  </a:rPr>
                                </m:ctrlPr>
                              </m:dPr>
                              <m:e>
                                <m:sSubSup>
                                  <m:sSubSupPr>
                                    <m:ctrlPr>
                                      <a:rPr lang="en-US" b="1" i="1" smtClean="0">
                                        <a:latin typeface="Cambria Math" panose="02040503050406030204" pitchFamily="18" charset="0"/>
                                        <a:ea typeface="Cambria Math" panose="02040503050406030204" pitchFamily="18" charset="0"/>
                                      </a:rPr>
                                    </m:ctrlPr>
                                  </m:sSubSupPr>
                                  <m:e>
                                    <m:r>
                                      <a:rPr lang="en-US" b="1" i="1" smtClean="0">
                                        <a:latin typeface="Cambria Math" panose="02040503050406030204" pitchFamily="18" charset="0"/>
                                        <a:ea typeface="Cambria Math" panose="02040503050406030204" pitchFamily="18" charset="0"/>
                                      </a:rPr>
                                      <m:t>𝒙</m:t>
                                    </m:r>
                                  </m:e>
                                  <m:sub>
                                    <m:r>
                                      <a:rPr lang="en-US" b="0" i="1" smtClean="0">
                                        <a:latin typeface="Cambria Math" panose="02040503050406030204" pitchFamily="18" charset="0"/>
                                        <a:ea typeface="Cambria Math" panose="02040503050406030204" pitchFamily="18" charset="0"/>
                                      </a:rPr>
                                      <m:t>𝑖</m:t>
                                    </m:r>
                                  </m:sub>
                                  <m:sup>
                                    <m:r>
                                      <a:rPr lang="en-US" b="1" i="1" smtClean="0">
                                        <a:latin typeface="Cambria Math" panose="02040503050406030204" pitchFamily="18" charset="0"/>
                                        <a:ea typeface="Cambria Math" panose="02040503050406030204" pitchFamily="18" charset="0"/>
                                      </a:rPr>
                                      <m:t>′</m:t>
                                    </m:r>
                                  </m:sup>
                                </m:sSubSup>
                                <m:r>
                                  <a:rPr lang="en-US" b="1" i="1" smtClean="0">
                                    <a:latin typeface="Cambria Math" panose="02040503050406030204" pitchFamily="18" charset="0"/>
                                    <a:ea typeface="Cambria Math" panose="02040503050406030204" pitchFamily="18" charset="0"/>
                                  </a:rPr>
                                  <m:t>𝜷</m:t>
                                </m:r>
                              </m:e>
                            </m:d>
                          </m:e>
                        </m:d>
                      </m:e>
                    </m:func>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08E6F00-481E-3E56-654F-94FE58CE56DC}"/>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368029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5BE9F-1761-E9F3-7D26-63C8348DD036}"/>
              </a:ext>
            </a:extLst>
          </p:cNvPr>
          <p:cNvSpPr>
            <a:spLocks noGrp="1"/>
          </p:cNvSpPr>
          <p:nvPr>
            <p:ph type="title"/>
          </p:nvPr>
        </p:nvSpPr>
        <p:spPr/>
        <p:txBody>
          <a:bodyPr/>
          <a:lstStyle/>
          <a:p>
            <a:r>
              <a:rPr lang="en-US" dirty="0"/>
              <a:t>Maximum Likelihood Estimator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08E6F00-481E-3E56-654F-94FE58CE56DC}"/>
                  </a:ext>
                </a:extLst>
              </p:cNvPr>
              <p:cNvSpPr>
                <a:spLocks noGrp="1"/>
              </p:cNvSpPr>
              <p:nvPr>
                <p:ph idx="1"/>
              </p:nvPr>
            </p:nvSpPr>
            <p:spPr/>
            <p:txBody>
              <a:bodyPr>
                <a:normAutofit fontScale="92500" lnSpcReduction="10000"/>
              </a:bodyPr>
              <a:lstStyle/>
              <a:p>
                <a:r>
                  <a:rPr lang="en-US" dirty="0"/>
                  <a:t>The log-likelihood for a sample size of </a:t>
                </a:r>
                <a14:m>
                  <m:oMath xmlns:m="http://schemas.openxmlformats.org/officeDocument/2006/math">
                    <m:r>
                      <a:rPr lang="en-US" b="0" i="1" smtClean="0">
                        <a:latin typeface="Cambria Math" panose="02040503050406030204" pitchFamily="18" charset="0"/>
                      </a:rPr>
                      <m:t>𝑛</m:t>
                    </m:r>
                  </m:oMath>
                </a14:m>
                <a:r>
                  <a:rPr lang="en-US" dirty="0"/>
                  <a:t> is</a:t>
                </a:r>
              </a:p>
              <a:p>
                <a:pPr lvl="1"/>
                <a14:m>
                  <m:oMath xmlns:m="http://schemas.openxmlformats.org/officeDocument/2006/math">
                    <m:r>
                      <a:rPr lang="en-US" i="1" smtClean="0">
                        <a:latin typeface="Cambria Math" panose="02040503050406030204" pitchFamily="18" charset="0"/>
                        <a:ea typeface="Cambria Math" panose="02040503050406030204" pitchFamily="18" charset="0"/>
                      </a:rPr>
                      <m:t>ℒ</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𝛽</m:t>
                        </m:r>
                      </m:e>
                    </m:d>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r>
                          <a:rPr lang="en-US" i="1">
                            <a:latin typeface="Cambria Math" panose="02040503050406030204" pitchFamily="18" charset="0"/>
                            <a:ea typeface="Cambria Math" panose="02040503050406030204" pitchFamily="18" charset="0"/>
                          </a:rPr>
                          <m:t>ℓ(</m:t>
                        </m:r>
                        <m:r>
                          <a:rPr lang="en-US" b="1" i="1">
                            <a:latin typeface="Cambria Math" panose="02040503050406030204" pitchFamily="18" charset="0"/>
                            <a:ea typeface="Cambria Math" panose="02040503050406030204" pitchFamily="18" charset="0"/>
                          </a:rPr>
                          <m:t>𝜷</m:t>
                        </m:r>
                        <m:r>
                          <a:rPr lang="en-US" i="1">
                            <a:latin typeface="Cambria Math" panose="02040503050406030204" pitchFamily="18" charset="0"/>
                            <a:ea typeface="Cambria Math" panose="02040503050406030204" pitchFamily="18" charset="0"/>
                          </a:rPr>
                          <m:t>)</m:t>
                        </m:r>
                      </m:e>
                    </m:nary>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𝑖</m:t>
                                </m:r>
                              </m:sub>
                            </m:sSub>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ln</m:t>
                                </m:r>
                              </m:fName>
                              <m:e>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𝐺</m:t>
                                    </m:r>
                                    <m:d>
                                      <m:dPr>
                                        <m:ctrlPr>
                                          <a:rPr lang="en-US" i="1">
                                            <a:latin typeface="Cambria Math" panose="02040503050406030204" pitchFamily="18" charset="0"/>
                                            <a:ea typeface="Cambria Math" panose="02040503050406030204" pitchFamily="18" charset="0"/>
                                          </a:rPr>
                                        </m:ctrlPr>
                                      </m:dPr>
                                      <m:e>
                                        <m:sSubSup>
                                          <m:sSubSupPr>
                                            <m:ctrlPr>
                                              <a:rPr lang="en-US" b="1" i="1">
                                                <a:latin typeface="Cambria Math" panose="02040503050406030204" pitchFamily="18" charset="0"/>
                                                <a:ea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𝒙</m:t>
                                            </m:r>
                                          </m:e>
                                          <m:sub>
                                            <m:r>
                                              <a:rPr lang="en-US" i="1">
                                                <a:latin typeface="Cambria Math" panose="02040503050406030204" pitchFamily="18" charset="0"/>
                                                <a:ea typeface="Cambria Math" panose="02040503050406030204" pitchFamily="18" charset="0"/>
                                              </a:rPr>
                                              <m:t>𝑖</m:t>
                                            </m:r>
                                          </m:sub>
                                          <m:sup>
                                            <m:r>
                                              <a:rPr lang="en-US" b="1" i="1">
                                                <a:latin typeface="Cambria Math" panose="02040503050406030204" pitchFamily="18" charset="0"/>
                                                <a:ea typeface="Cambria Math" panose="02040503050406030204" pitchFamily="18" charset="0"/>
                                              </a:rPr>
                                              <m:t>′</m:t>
                                            </m:r>
                                          </m:sup>
                                        </m:sSubSup>
                                        <m:r>
                                          <a:rPr lang="en-US" b="1" i="1">
                                            <a:latin typeface="Cambria Math" panose="02040503050406030204" pitchFamily="18" charset="0"/>
                                            <a:ea typeface="Cambria Math" panose="02040503050406030204" pitchFamily="18" charset="0"/>
                                          </a:rPr>
                                          <m:t>𝜷</m:t>
                                        </m:r>
                                      </m:e>
                                    </m:d>
                                  </m:e>
                                </m:d>
                              </m:e>
                            </m:func>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𝑖</m:t>
                                    </m:r>
                                  </m:sub>
                                </m:sSub>
                              </m:e>
                            </m:d>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ln</m:t>
                                </m:r>
                              </m:fName>
                              <m:e>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𝐺</m:t>
                                    </m:r>
                                    <m:d>
                                      <m:dPr>
                                        <m:ctrlPr>
                                          <a:rPr lang="en-US" i="1">
                                            <a:latin typeface="Cambria Math" panose="02040503050406030204" pitchFamily="18" charset="0"/>
                                            <a:ea typeface="Cambria Math" panose="02040503050406030204" pitchFamily="18" charset="0"/>
                                          </a:rPr>
                                        </m:ctrlPr>
                                      </m:dPr>
                                      <m:e>
                                        <m:sSubSup>
                                          <m:sSubSupPr>
                                            <m:ctrlPr>
                                              <a:rPr lang="en-US" b="1" i="1">
                                                <a:latin typeface="Cambria Math" panose="02040503050406030204" pitchFamily="18" charset="0"/>
                                                <a:ea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𝒙</m:t>
                                            </m:r>
                                          </m:e>
                                          <m:sub>
                                            <m:r>
                                              <a:rPr lang="en-US" i="1">
                                                <a:latin typeface="Cambria Math" panose="02040503050406030204" pitchFamily="18" charset="0"/>
                                                <a:ea typeface="Cambria Math" panose="02040503050406030204" pitchFamily="18" charset="0"/>
                                              </a:rPr>
                                              <m:t>𝑖</m:t>
                                            </m:r>
                                          </m:sub>
                                          <m:sup>
                                            <m:r>
                                              <a:rPr lang="en-US" b="1" i="1">
                                                <a:latin typeface="Cambria Math" panose="02040503050406030204" pitchFamily="18" charset="0"/>
                                                <a:ea typeface="Cambria Math" panose="02040503050406030204" pitchFamily="18" charset="0"/>
                                              </a:rPr>
                                              <m:t>′</m:t>
                                            </m:r>
                                          </m:sup>
                                        </m:sSubSup>
                                        <m:r>
                                          <a:rPr lang="en-US" b="1" i="1">
                                            <a:latin typeface="Cambria Math" panose="02040503050406030204" pitchFamily="18" charset="0"/>
                                            <a:ea typeface="Cambria Math" panose="02040503050406030204" pitchFamily="18" charset="0"/>
                                          </a:rPr>
                                          <m:t>𝜷</m:t>
                                        </m:r>
                                      </m:e>
                                    </m:d>
                                  </m:e>
                                </m:d>
                              </m:e>
                            </m:func>
                          </m:e>
                        </m:d>
                      </m:e>
                    </m:nary>
                    <m:r>
                      <a:rPr lang="en-US" i="1">
                        <a:latin typeface="Cambria Math" panose="02040503050406030204" pitchFamily="18" charset="0"/>
                        <a:ea typeface="Cambria Math" panose="02040503050406030204" pitchFamily="18" charset="0"/>
                      </a:rPr>
                      <m:t> </m:t>
                    </m:r>
                  </m:oMath>
                </a14:m>
                <a:endParaRPr lang="en-US" dirty="0"/>
              </a:p>
              <a:p>
                <a:r>
                  <a:rPr lang="en-US" dirty="0"/>
                  <a:t>The Maximum Likelihood Estimator of </a:t>
                </a:r>
                <a14:m>
                  <m:oMath xmlns:m="http://schemas.openxmlformats.org/officeDocument/2006/math">
                    <m:r>
                      <a:rPr lang="en-US" b="1" i="1" smtClean="0">
                        <a:latin typeface="Cambria Math" panose="02040503050406030204" pitchFamily="18" charset="0"/>
                      </a:rPr>
                      <m:t>𝜷</m:t>
                    </m:r>
                  </m:oMath>
                </a14:m>
                <a:endParaRPr lang="en-US" dirty="0"/>
              </a:p>
              <a:p>
                <a:pPr lvl="1"/>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𝜷</m:t>
                        </m:r>
                      </m:e>
                    </m:acc>
                  </m:oMath>
                </a14:m>
                <a:r>
                  <a:rPr lang="en-US" b="1" dirty="0"/>
                  <a:t> </a:t>
                </a:r>
                <a:r>
                  <a:rPr lang="en-US" dirty="0"/>
                  <a:t>maximizes the log-likelihood</a:t>
                </a:r>
              </a:p>
              <a:p>
                <a:pPr lvl="1"/>
                <a14:m>
                  <m:oMath xmlns:m="http://schemas.openxmlformats.org/officeDocument/2006/math">
                    <m:func>
                      <m:funcPr>
                        <m:ctrlPr>
                          <a:rPr lang="en-US" b="1" i="1" smtClean="0">
                            <a:latin typeface="Cambria Math" panose="02040503050406030204" pitchFamily="18" charset="0"/>
                          </a:rPr>
                        </m:ctrlPr>
                      </m:funcPr>
                      <m:fName>
                        <m:limLow>
                          <m:limLowPr>
                            <m:ctrlPr>
                              <a:rPr lang="en-US" b="1" i="1" smtClean="0">
                                <a:latin typeface="Cambria Math" panose="02040503050406030204" pitchFamily="18" charset="0"/>
                              </a:rPr>
                            </m:ctrlPr>
                          </m:limLowPr>
                          <m:e>
                            <m:r>
                              <m:rPr>
                                <m:sty m:val="p"/>
                              </m:rPr>
                              <a:rPr lang="en-US" b="0" i="0" smtClean="0">
                                <a:latin typeface="Cambria Math" panose="02040503050406030204" pitchFamily="18" charset="0"/>
                              </a:rPr>
                              <m:t>max</m:t>
                            </m:r>
                          </m:e>
                          <m:lim>
                            <m:acc>
                              <m:accPr>
                                <m:chr m:val="̂"/>
                                <m:ctrlPr>
                                  <a:rPr lang="en-US" b="1" i="1" smtClean="0">
                                    <a:latin typeface="Cambria Math" panose="02040503050406030204" pitchFamily="18" charset="0"/>
                                  </a:rPr>
                                </m:ctrlPr>
                              </m:accPr>
                              <m:e>
                                <m:r>
                                  <a:rPr lang="en-US" b="0" i="1" smtClean="0">
                                    <a:latin typeface="Cambria Math" panose="02040503050406030204" pitchFamily="18" charset="0"/>
                                  </a:rPr>
                                  <m:t>𝛽</m:t>
                                </m:r>
                              </m:e>
                            </m:acc>
                          </m:lim>
                        </m:limLow>
                      </m:fName>
                      <m:e>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𝑖</m:t>
                                </m:r>
                              </m:sub>
                            </m:sSub>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ln</m:t>
                                </m:r>
                              </m:fName>
                              <m:e>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𝐺</m:t>
                                    </m:r>
                                    <m:d>
                                      <m:dPr>
                                        <m:ctrlPr>
                                          <a:rPr lang="en-US" i="1">
                                            <a:latin typeface="Cambria Math" panose="02040503050406030204" pitchFamily="18" charset="0"/>
                                            <a:ea typeface="Cambria Math" panose="02040503050406030204" pitchFamily="18" charset="0"/>
                                          </a:rPr>
                                        </m:ctrlPr>
                                      </m:dPr>
                                      <m:e>
                                        <m:sSubSup>
                                          <m:sSubSupPr>
                                            <m:ctrlPr>
                                              <a:rPr lang="en-US" b="1" i="1">
                                                <a:latin typeface="Cambria Math" panose="02040503050406030204" pitchFamily="18" charset="0"/>
                                                <a:ea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𝒙</m:t>
                                            </m:r>
                                          </m:e>
                                          <m:sub>
                                            <m:r>
                                              <a:rPr lang="en-US" i="1">
                                                <a:latin typeface="Cambria Math" panose="02040503050406030204" pitchFamily="18" charset="0"/>
                                                <a:ea typeface="Cambria Math" panose="02040503050406030204" pitchFamily="18" charset="0"/>
                                              </a:rPr>
                                              <m:t>𝑖</m:t>
                                            </m:r>
                                          </m:sub>
                                          <m:sup>
                                            <m:r>
                                              <a:rPr lang="en-US" b="1" i="1">
                                                <a:latin typeface="Cambria Math" panose="02040503050406030204" pitchFamily="18" charset="0"/>
                                                <a:ea typeface="Cambria Math" panose="02040503050406030204" pitchFamily="18" charset="0"/>
                                              </a:rPr>
                                              <m:t>′</m:t>
                                            </m:r>
                                          </m:sup>
                                        </m:sSubSup>
                                        <m:r>
                                          <a:rPr lang="en-US" b="1" i="1">
                                            <a:latin typeface="Cambria Math" panose="02040503050406030204" pitchFamily="18" charset="0"/>
                                            <a:ea typeface="Cambria Math" panose="02040503050406030204" pitchFamily="18" charset="0"/>
                                          </a:rPr>
                                          <m:t>𝜷</m:t>
                                        </m:r>
                                      </m:e>
                                    </m:d>
                                  </m:e>
                                </m:d>
                              </m:e>
                            </m:func>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𝑖</m:t>
                                    </m:r>
                                  </m:sub>
                                </m:sSub>
                              </m:e>
                            </m:d>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ln</m:t>
                                </m:r>
                              </m:fName>
                              <m:e>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𝐺</m:t>
                                    </m:r>
                                    <m:d>
                                      <m:dPr>
                                        <m:ctrlPr>
                                          <a:rPr lang="en-US" i="1">
                                            <a:latin typeface="Cambria Math" panose="02040503050406030204" pitchFamily="18" charset="0"/>
                                            <a:ea typeface="Cambria Math" panose="02040503050406030204" pitchFamily="18" charset="0"/>
                                          </a:rPr>
                                        </m:ctrlPr>
                                      </m:dPr>
                                      <m:e>
                                        <m:sSubSup>
                                          <m:sSubSupPr>
                                            <m:ctrlPr>
                                              <a:rPr lang="en-US" b="1" i="1">
                                                <a:latin typeface="Cambria Math" panose="02040503050406030204" pitchFamily="18" charset="0"/>
                                                <a:ea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𝒙</m:t>
                                            </m:r>
                                          </m:e>
                                          <m:sub>
                                            <m:r>
                                              <a:rPr lang="en-US" i="1">
                                                <a:latin typeface="Cambria Math" panose="02040503050406030204" pitchFamily="18" charset="0"/>
                                                <a:ea typeface="Cambria Math" panose="02040503050406030204" pitchFamily="18" charset="0"/>
                                              </a:rPr>
                                              <m:t>𝑖</m:t>
                                            </m:r>
                                          </m:sub>
                                          <m:sup>
                                            <m:r>
                                              <a:rPr lang="en-US" b="1" i="1">
                                                <a:latin typeface="Cambria Math" panose="02040503050406030204" pitchFamily="18" charset="0"/>
                                                <a:ea typeface="Cambria Math" panose="02040503050406030204" pitchFamily="18" charset="0"/>
                                              </a:rPr>
                                              <m:t>′</m:t>
                                            </m:r>
                                          </m:sup>
                                        </m:sSubSup>
                                        <m:r>
                                          <a:rPr lang="en-US" b="1" i="1">
                                            <a:latin typeface="Cambria Math" panose="02040503050406030204" pitchFamily="18" charset="0"/>
                                            <a:ea typeface="Cambria Math" panose="02040503050406030204" pitchFamily="18" charset="0"/>
                                          </a:rPr>
                                          <m:t>𝜷</m:t>
                                        </m:r>
                                      </m:e>
                                    </m:d>
                                  </m:e>
                                </m:d>
                              </m:e>
                            </m:func>
                            <m:r>
                              <a:rPr lang="en-US" b="0" i="1" smtClean="0">
                                <a:latin typeface="Cambria Math" panose="02040503050406030204" pitchFamily="18" charset="0"/>
                                <a:ea typeface="Cambria Math" panose="02040503050406030204" pitchFamily="18" charset="0"/>
                              </a:rPr>
                              <m:t>}</m:t>
                            </m:r>
                          </m:e>
                        </m:nary>
                      </m:e>
                    </m:func>
                  </m:oMath>
                </a14:m>
                <a:endParaRPr lang="en-US" b="1" dirty="0"/>
              </a:p>
              <a:p>
                <a:r>
                  <a:rPr lang="en-US" dirty="0"/>
                  <a:t>Note</a:t>
                </a:r>
              </a:p>
              <a:p>
                <a:pPr lvl="1"/>
                <a:r>
                  <a:rPr lang="en-US" dirty="0"/>
                  <a:t>Due to the nonlinearity of the maximization process, we cannot write a formula for the </a:t>
                </a:r>
                <a:r>
                  <a:rPr lang="en-US" dirty="0" err="1"/>
                  <a:t>probit</a:t>
                </a:r>
                <a:r>
                  <a:rPr lang="en-US" dirty="0"/>
                  <a:t> or logit maximum likelihood estimates</a:t>
                </a:r>
              </a:p>
              <a:p>
                <a:pPr lvl="1"/>
                <a:r>
                  <a:rPr lang="en-US" dirty="0"/>
                  <a:t>We estimate them through an through an iterative process until we approach our maximization</a:t>
                </a:r>
              </a:p>
              <a:p>
                <a:pPr lvl="1"/>
                <a:r>
                  <a:rPr lang="en-US" dirty="0"/>
                  <a:t>Under general conditions, MLE is unbiased, consistent, and asymptotically efficient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408E6F00-481E-3E56-654F-94FE58CE56DC}"/>
                  </a:ext>
                </a:extLst>
              </p:cNvPr>
              <p:cNvSpPr>
                <a:spLocks noGrp="1" noRot="1" noChangeAspect="1" noMove="1" noResize="1" noEditPoints="1" noAdjustHandles="1" noChangeArrowheads="1" noChangeShapeType="1" noTextEdit="1"/>
              </p:cNvSpPr>
              <p:nvPr>
                <p:ph idx="1"/>
              </p:nvPr>
            </p:nvSpPr>
            <p:spPr>
              <a:blipFill>
                <a:blip r:embed="rId2"/>
                <a:stretch>
                  <a:fillRect l="-965" t="-4070"/>
                </a:stretch>
              </a:blipFill>
            </p:spPr>
            <p:txBody>
              <a:bodyPr/>
              <a:lstStyle/>
              <a:p>
                <a:r>
                  <a:rPr lang="en-US">
                    <a:noFill/>
                  </a:rPr>
                  <a:t> </a:t>
                </a:r>
              </a:p>
            </p:txBody>
          </p:sp>
        </mc:Fallback>
      </mc:AlternateContent>
    </p:spTree>
    <p:extLst>
      <p:ext uri="{BB962C8B-B14F-4D97-AF65-F5344CB8AC3E}">
        <p14:creationId xmlns:p14="http://schemas.microsoft.com/office/powerpoint/2010/main" val="2069479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9ED11-E713-BBFD-FF61-38C216B03564}"/>
              </a:ext>
            </a:extLst>
          </p:cNvPr>
          <p:cNvSpPr>
            <a:spLocks noGrp="1"/>
          </p:cNvSpPr>
          <p:nvPr>
            <p:ph type="title"/>
          </p:nvPr>
        </p:nvSpPr>
        <p:spPr/>
        <p:txBody>
          <a:bodyPr/>
          <a:lstStyle/>
          <a:p>
            <a:r>
              <a:rPr lang="en-US" dirty="0"/>
              <a:t>Logit vs </a:t>
            </a:r>
            <a:r>
              <a:rPr lang="en-US" dirty="0" err="1"/>
              <a:t>Probit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D1FE4E-B598-D0A1-8743-5EFFE44E6F5B}"/>
                  </a:ext>
                </a:extLst>
              </p:cNvPr>
              <p:cNvSpPr>
                <a:spLocks noGrp="1"/>
              </p:cNvSpPr>
              <p:nvPr>
                <p:ph idx="1"/>
              </p:nvPr>
            </p:nvSpPr>
            <p:spPr/>
            <p:txBody>
              <a:bodyPr/>
              <a:lstStyle/>
              <a:p>
                <a:r>
                  <a:rPr lang="en-US" dirty="0"/>
                  <a:t>When </a:t>
                </a: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𝒙</m:t>
                        </m:r>
                      </m:e>
                      <m:sub>
                        <m:r>
                          <a:rPr lang="en-US" b="0" i="1" smtClean="0">
                            <a:latin typeface="Cambria Math" panose="02040503050406030204" pitchFamily="18" charset="0"/>
                          </a:rPr>
                          <m:t>𝑖</m:t>
                        </m:r>
                      </m:sub>
                      <m:sup>
                        <m:r>
                          <a:rPr lang="en-US" b="1" i="1" smtClean="0">
                            <a:latin typeface="Cambria Math" panose="02040503050406030204" pitchFamily="18" charset="0"/>
                          </a:rPr>
                          <m:t>′</m:t>
                        </m:r>
                      </m:sup>
                    </m:sSubSup>
                    <m:r>
                      <a:rPr lang="en-US" b="1" i="1" smtClean="0">
                        <a:latin typeface="Cambria Math" panose="02040503050406030204" pitchFamily="18" charset="0"/>
                      </a:rPr>
                      <m:t>𝜷</m:t>
                    </m:r>
                    <m:r>
                      <a:rPr lang="en-US" b="0" i="1" smtClean="0">
                        <a:latin typeface="Cambria Math" panose="02040503050406030204" pitchFamily="18" charset="0"/>
                      </a:rPr>
                      <m:t>)</m:t>
                    </m:r>
                  </m:oMath>
                </a14:m>
                <a:r>
                  <a:rPr lang="en-US" dirty="0"/>
                  <a:t> is a logit cumulative density function</a:t>
                </a:r>
              </a:p>
              <a:p>
                <a:pPr lvl="1"/>
                <a14:m>
                  <m:oMath xmlns:m="http://schemas.openxmlformats.org/officeDocument/2006/math">
                    <m:acc>
                      <m:accPr>
                        <m:chr m:val="̂"/>
                        <m:ctrlPr>
                          <a:rPr lang="en-US" i="1" smtClean="0">
                            <a:latin typeface="Cambria Math" panose="02040503050406030204" pitchFamily="18" charset="0"/>
                          </a:rPr>
                        </m:ctrlPr>
                      </m:accPr>
                      <m:e>
                        <m:r>
                          <a:rPr lang="en-US" b="1" i="1" smtClean="0">
                            <a:latin typeface="Cambria Math" panose="02040503050406030204" pitchFamily="18" charset="0"/>
                          </a:rPr>
                          <m:t>𝜷</m:t>
                        </m:r>
                      </m:e>
                    </m:acc>
                  </m:oMath>
                </a14:m>
                <a:r>
                  <a:rPr lang="en-US" dirty="0"/>
                  <a:t> is a Logit estimator</a:t>
                </a:r>
              </a:p>
              <a:p>
                <a:r>
                  <a:rPr lang="en-US" dirty="0"/>
                  <a:t>When </a:t>
                </a: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𝒙</m:t>
                        </m:r>
                      </m:e>
                      <m:sub>
                        <m:r>
                          <a:rPr lang="en-US" b="0" i="1" smtClean="0">
                            <a:latin typeface="Cambria Math" panose="02040503050406030204" pitchFamily="18" charset="0"/>
                          </a:rPr>
                          <m:t>𝑖</m:t>
                        </m:r>
                      </m:sub>
                      <m:sup>
                        <m:r>
                          <a:rPr lang="en-US" b="1" i="1" smtClean="0">
                            <a:latin typeface="Cambria Math" panose="02040503050406030204" pitchFamily="18" charset="0"/>
                          </a:rPr>
                          <m:t>′</m:t>
                        </m:r>
                      </m:sup>
                    </m:sSubSup>
                    <m:r>
                      <a:rPr lang="en-US" b="1" i="1" smtClean="0">
                        <a:latin typeface="Cambria Math" panose="02040503050406030204" pitchFamily="18" charset="0"/>
                      </a:rPr>
                      <m:t>𝜷</m:t>
                    </m:r>
                    <m:r>
                      <a:rPr lang="en-US" b="0" i="1" smtClean="0">
                        <a:latin typeface="Cambria Math" panose="02040503050406030204" pitchFamily="18" charset="0"/>
                      </a:rPr>
                      <m:t>)</m:t>
                    </m:r>
                  </m:oMath>
                </a14:m>
                <a:r>
                  <a:rPr lang="en-US" dirty="0"/>
                  <a:t> is a normal cumulative density function</a:t>
                </a:r>
              </a:p>
              <a:p>
                <a:pPr lvl="1"/>
                <a14:m>
                  <m:oMath xmlns:m="http://schemas.openxmlformats.org/officeDocument/2006/math">
                    <m:acc>
                      <m:accPr>
                        <m:chr m:val="̂"/>
                        <m:ctrlPr>
                          <a:rPr lang="en-US" i="1" smtClean="0">
                            <a:latin typeface="Cambria Math" panose="02040503050406030204" pitchFamily="18" charset="0"/>
                          </a:rPr>
                        </m:ctrlPr>
                      </m:accPr>
                      <m:e>
                        <m:r>
                          <a:rPr lang="en-US" b="1" i="1" smtClean="0">
                            <a:latin typeface="Cambria Math" panose="02040503050406030204" pitchFamily="18" charset="0"/>
                          </a:rPr>
                          <m:t>𝜷</m:t>
                        </m:r>
                      </m:e>
                    </m:acc>
                  </m:oMath>
                </a14:m>
                <a:r>
                  <a:rPr lang="en-US" dirty="0"/>
                  <a:t> is a </a:t>
                </a:r>
                <a:r>
                  <a:rPr lang="en-US" dirty="0" err="1"/>
                  <a:t>Probit</a:t>
                </a:r>
                <a:r>
                  <a:rPr lang="en-US" dirty="0"/>
                  <a:t> estimator</a:t>
                </a:r>
              </a:p>
              <a:p>
                <a:pPr lvl="1"/>
                <a:r>
                  <a:rPr lang="en-US" dirty="0"/>
                  <a:t>Its errors are distributed normally</a:t>
                </a:r>
              </a:p>
              <a:p>
                <a:r>
                  <a:rPr lang="en-US" dirty="0"/>
                  <a:t>Which one to use?</a:t>
                </a:r>
              </a:p>
              <a:p>
                <a:pPr lvl="1"/>
                <a:r>
                  <a:rPr lang="en-US" dirty="0"/>
                  <a:t>Wooldridge has a preference for </a:t>
                </a:r>
                <a:r>
                  <a:rPr lang="en-US" dirty="0" err="1"/>
                  <a:t>Probit</a:t>
                </a:r>
                <a:endParaRPr lang="en-US" dirty="0"/>
              </a:p>
              <a:p>
                <a:pPr lvl="1"/>
                <a:r>
                  <a:rPr lang="en-US" dirty="0"/>
                  <a:t>I have a bit of a preference for Logit</a:t>
                </a:r>
              </a:p>
              <a:p>
                <a:pPr lvl="1"/>
                <a:r>
                  <a:rPr lang="en-US" dirty="0"/>
                  <a:t>It doesn’t hurt to do both, but they will not be directly comparable until we look at marginal effects</a:t>
                </a:r>
              </a:p>
            </p:txBody>
          </p:sp>
        </mc:Choice>
        <mc:Fallback xmlns="">
          <p:sp>
            <p:nvSpPr>
              <p:cNvPr id="3" name="Content Placeholder 2">
                <a:extLst>
                  <a:ext uri="{FF2B5EF4-FFF2-40B4-BE49-F238E27FC236}">
                    <a16:creationId xmlns:a16="http://schemas.microsoft.com/office/drawing/2014/main" id="{EED1FE4E-B598-D0A1-8743-5EFFE44E6F5B}"/>
                  </a:ext>
                </a:extLst>
              </p:cNvPr>
              <p:cNvSpPr>
                <a:spLocks noGrp="1" noRot="1" noChangeAspect="1" noMove="1" noResize="1" noEditPoints="1" noAdjustHandles="1" noChangeArrowheads="1" noChangeShapeType="1" noTextEdit="1"/>
              </p:cNvSpPr>
              <p:nvPr>
                <p:ph idx="1"/>
              </p:nvPr>
            </p:nvSpPr>
            <p:spPr>
              <a:blipFill>
                <a:blip r:embed="rId2"/>
                <a:stretch>
                  <a:fillRect l="-1086" t="-2326" b="-291"/>
                </a:stretch>
              </a:blipFill>
            </p:spPr>
            <p:txBody>
              <a:bodyPr/>
              <a:lstStyle/>
              <a:p>
                <a:r>
                  <a:rPr lang="en-US">
                    <a:noFill/>
                  </a:rPr>
                  <a:t> </a:t>
                </a:r>
              </a:p>
            </p:txBody>
          </p:sp>
        </mc:Fallback>
      </mc:AlternateContent>
    </p:spTree>
    <p:extLst>
      <p:ext uri="{BB962C8B-B14F-4D97-AF65-F5344CB8AC3E}">
        <p14:creationId xmlns:p14="http://schemas.microsoft.com/office/powerpoint/2010/main" val="213435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28348-FCAC-EFDB-0BDC-D044E36E7CC6}"/>
              </a:ext>
            </a:extLst>
          </p:cNvPr>
          <p:cNvSpPr>
            <a:spLocks noGrp="1"/>
          </p:cNvSpPr>
          <p:nvPr>
            <p:ph type="title"/>
          </p:nvPr>
        </p:nvSpPr>
        <p:spPr/>
        <p:txBody>
          <a:bodyPr/>
          <a:lstStyle/>
          <a:p>
            <a:r>
              <a:rPr lang="en-US" dirty="0"/>
              <a:t>Testing Restrictions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A432086-5045-19A3-01E7-D27308EB384A}"/>
                  </a:ext>
                </a:extLst>
              </p:cNvPr>
              <p:cNvSpPr>
                <a:spLocks noGrp="1"/>
              </p:cNvSpPr>
              <p:nvPr>
                <p:ph idx="1"/>
              </p:nvPr>
            </p:nvSpPr>
            <p:spPr/>
            <p:txBody>
              <a:bodyPr>
                <a:normAutofit lnSpcReduction="10000"/>
              </a:bodyPr>
              <a:lstStyle/>
              <a:p>
                <a:r>
                  <a:rPr lang="en-US" dirty="0"/>
                  <a:t>Likelihood Ratio (LR) test is typically used to test multiple exclusion restrictions in Logit or </a:t>
                </a:r>
                <a:r>
                  <a:rPr lang="en-US" dirty="0" err="1"/>
                  <a:t>Probit</a:t>
                </a:r>
                <a:endParaRPr lang="en-US" dirty="0"/>
              </a:p>
              <a:p>
                <a:pPr lvl="1"/>
                <a:r>
                  <a:rPr lang="en-US" dirty="0"/>
                  <a:t>The LR test is based on the difference in log-likelihood functions for the restricted and unrestricted models</a:t>
                </a:r>
              </a:p>
              <a:p>
                <a:pPr lvl="1"/>
                <a:r>
                  <a:rPr lang="en-US" dirty="0"/>
                  <a:t>Since MLE maximizes the log-likelihood, dropping variables leads to smaller or at least no larger log-likelihoods</a:t>
                </a:r>
              </a:p>
              <a:p>
                <a:r>
                  <a:rPr lang="en-US" dirty="0"/>
                  <a:t>Likelihood Ratio (LR) statistic</a:t>
                </a:r>
              </a:p>
              <a:p>
                <a:pPr lvl="1"/>
                <a14:m>
                  <m:oMath xmlns:m="http://schemas.openxmlformats.org/officeDocument/2006/math">
                    <m:r>
                      <a:rPr lang="en-US" b="0" i="1" smtClean="0">
                        <a:latin typeface="Cambria Math" panose="02040503050406030204" pitchFamily="18" charset="0"/>
                      </a:rPr>
                      <m:t>𝐿𝑅</m:t>
                    </m:r>
                    <m:r>
                      <a:rPr lang="en-US" b="0" i="1" smtClean="0">
                        <a:latin typeface="Cambria Math" panose="02040503050406030204" pitchFamily="18" charset="0"/>
                      </a:rPr>
                      <m:t>=2</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ℒ</m:t>
                            </m:r>
                          </m:e>
                          <m:sub>
                            <m:r>
                              <a:rPr lang="en-US" b="0" i="1" smtClean="0">
                                <a:latin typeface="Cambria Math" panose="02040503050406030204" pitchFamily="18" charset="0"/>
                                <a:ea typeface="Cambria Math" panose="02040503050406030204" pitchFamily="18" charset="0"/>
                              </a:rPr>
                              <m:t>𝑈𝑅</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ℒ</m:t>
                            </m:r>
                          </m:e>
                          <m:sub>
                            <m:r>
                              <a:rPr lang="en-US" i="1">
                                <a:latin typeface="Cambria Math" panose="02040503050406030204" pitchFamily="18" charset="0"/>
                                <a:ea typeface="Cambria Math" panose="02040503050406030204" pitchFamily="18" charset="0"/>
                              </a:rPr>
                              <m:t>𝑅</m:t>
                            </m:r>
                          </m:sub>
                        </m:sSub>
                      </m:e>
                    </m:d>
                  </m:oMath>
                </a14:m>
                <a:endParaRPr lang="en-US" dirty="0"/>
              </a:p>
              <a:p>
                <a:pPr lvl="1"/>
                <a14:m>
                  <m:oMath xmlns:m="http://schemas.openxmlformats.org/officeDocument/2006/math">
                    <m:r>
                      <a:rPr lang="en-US" b="0" i="1" smtClean="0">
                        <a:latin typeface="Cambria Math" panose="02040503050406030204" pitchFamily="18" charset="0"/>
                      </a:rPr>
                      <m:t>𝐿𝑅</m:t>
                    </m:r>
                  </m:oMath>
                </a14:m>
                <a:r>
                  <a:rPr lang="en-US" dirty="0"/>
                  <a:t> has an approximate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𝜒</m:t>
                        </m:r>
                      </m:e>
                      <m:sup>
                        <m:r>
                          <a:rPr lang="en-US" b="0" i="1" smtClean="0">
                            <a:latin typeface="Cambria Math" panose="02040503050406030204" pitchFamily="18" charset="0"/>
                          </a:rPr>
                          <m:t>2</m:t>
                        </m:r>
                      </m:sup>
                    </m:sSup>
                  </m:oMath>
                </a14:m>
                <a:r>
                  <a:rPr lang="en-US" dirty="0"/>
                  <a:t> distribution for </a:t>
                </a:r>
                <a14:m>
                  <m:oMath xmlns:m="http://schemas.openxmlformats.org/officeDocument/2006/math">
                    <m:r>
                      <a:rPr lang="en-US" b="0" i="1" smtClean="0">
                        <a:latin typeface="Cambria Math" panose="02040503050406030204" pitchFamily="18" charset="0"/>
                      </a:rPr>
                      <m:t>𝑞</m:t>
                    </m:r>
                  </m:oMath>
                </a14:m>
                <a:r>
                  <a:rPr lang="en-US" dirty="0"/>
                  <a:t> number of restriction</a:t>
                </a:r>
              </a:p>
              <a:p>
                <a:pPr lvl="1"/>
                <a14:m>
                  <m:oMath xmlns:m="http://schemas.openxmlformats.org/officeDocument/2006/math">
                    <m:r>
                      <a:rPr lang="en-US" b="0" i="1" smtClean="0">
                        <a:latin typeface="Cambria Math" panose="02040503050406030204" pitchFamily="18" charset="0"/>
                      </a:rPr>
                      <m:t>𝐿𝑅</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𝜒</m:t>
                        </m:r>
                      </m:e>
                      <m:sub>
                        <m:r>
                          <a:rPr lang="en-US" b="0" i="1" smtClean="0">
                            <a:latin typeface="Cambria Math" panose="02040503050406030204" pitchFamily="18" charset="0"/>
                          </a:rPr>
                          <m:t>𝑞</m:t>
                        </m:r>
                      </m:sub>
                      <m:sup>
                        <m:r>
                          <a:rPr lang="en-US" b="0" i="1" smtClean="0">
                            <a:latin typeface="Cambria Math" panose="02040503050406030204" pitchFamily="18" charset="0"/>
                          </a:rPr>
                          <m:t>2</m:t>
                        </m:r>
                      </m:sup>
                    </m:sSubSup>
                  </m:oMath>
                </a14:m>
                <a:r>
                  <a:rPr lang="en-US" dirty="0"/>
                  <a:t> value at the 95</a:t>
                </a:r>
                <a:r>
                  <a:rPr lang="en-US" baseline="30000" dirty="0"/>
                  <a:t>th</a:t>
                </a:r>
                <a:r>
                  <a:rPr lang="en-US" dirty="0"/>
                  <a:t> percentile</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𝑞</m:t>
                        </m:r>
                      </m:sub>
                    </m:sSub>
                    <m:r>
                      <a:rPr lang="en-US" b="0" i="1" smtClean="0">
                        <a:latin typeface="Cambria Math" panose="02040503050406030204" pitchFamily="18" charset="0"/>
                      </a:rPr>
                      <m:t>=0</m:t>
                    </m:r>
                  </m:oMath>
                </a14:m>
                <a:r>
                  <a:rPr lang="en-US" dirty="0"/>
                  <a:t> </a:t>
                </a:r>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8A432086-5045-19A3-01E7-D27308EB384A}"/>
                  </a:ext>
                </a:extLst>
              </p:cNvPr>
              <p:cNvSpPr>
                <a:spLocks noGrp="1" noRot="1" noChangeAspect="1" noMove="1" noResize="1" noEditPoints="1" noAdjustHandles="1" noChangeArrowheads="1" noChangeShapeType="1" noTextEdit="1"/>
              </p:cNvSpPr>
              <p:nvPr>
                <p:ph idx="1"/>
              </p:nvPr>
            </p:nvSpPr>
            <p:spPr>
              <a:blipFill>
                <a:blip r:embed="rId2"/>
                <a:stretch>
                  <a:fillRect l="-1086" t="-3198" r="-1206"/>
                </a:stretch>
              </a:blipFill>
            </p:spPr>
            <p:txBody>
              <a:bodyPr/>
              <a:lstStyle/>
              <a:p>
                <a:r>
                  <a:rPr lang="en-US">
                    <a:noFill/>
                  </a:rPr>
                  <a:t> </a:t>
                </a:r>
              </a:p>
            </p:txBody>
          </p:sp>
        </mc:Fallback>
      </mc:AlternateContent>
    </p:spTree>
    <p:extLst>
      <p:ext uri="{BB962C8B-B14F-4D97-AF65-F5344CB8AC3E}">
        <p14:creationId xmlns:p14="http://schemas.microsoft.com/office/powerpoint/2010/main" val="1874650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D8F7A-2508-69F8-26E8-5DF16CF285F3}"/>
              </a:ext>
            </a:extLst>
          </p:cNvPr>
          <p:cNvSpPr>
            <a:spLocks noGrp="1"/>
          </p:cNvSpPr>
          <p:nvPr>
            <p:ph type="title"/>
          </p:nvPr>
        </p:nvSpPr>
        <p:spPr/>
        <p:txBody>
          <a:bodyPr/>
          <a:lstStyle/>
          <a:p>
            <a:r>
              <a:rPr lang="en-US" dirty="0"/>
              <a:t>Interpreting Logit and </a:t>
            </a:r>
            <a:r>
              <a:rPr lang="en-US" dirty="0" err="1"/>
              <a:t>Probit</a:t>
            </a:r>
            <a:endParaRPr lang="en-US" dirty="0"/>
          </a:p>
        </p:txBody>
      </p:sp>
      <p:sp>
        <p:nvSpPr>
          <p:cNvPr id="3" name="Content Placeholder 2">
            <a:extLst>
              <a:ext uri="{FF2B5EF4-FFF2-40B4-BE49-F238E27FC236}">
                <a16:creationId xmlns:a16="http://schemas.microsoft.com/office/drawing/2014/main" id="{C7688DA1-0FDF-8C78-AD29-9BF173E1FB36}"/>
              </a:ext>
            </a:extLst>
          </p:cNvPr>
          <p:cNvSpPr>
            <a:spLocks noGrp="1"/>
          </p:cNvSpPr>
          <p:nvPr>
            <p:ph idx="1"/>
          </p:nvPr>
        </p:nvSpPr>
        <p:spPr/>
        <p:txBody>
          <a:bodyPr>
            <a:normAutofit/>
          </a:bodyPr>
          <a:lstStyle/>
          <a:p>
            <a:r>
              <a:rPr lang="en-US" dirty="0"/>
              <a:t>Since our models are nonlinear, no approach to interpretation will full describe the relationship</a:t>
            </a:r>
          </a:p>
          <a:p>
            <a:r>
              <a:rPr lang="en-US" dirty="0"/>
              <a:t>There are few ways to interpret the regression coefficients from logit and </a:t>
            </a:r>
            <a:r>
              <a:rPr lang="en-US" dirty="0" err="1"/>
              <a:t>probit</a:t>
            </a:r>
            <a:endParaRPr lang="en-US" dirty="0"/>
          </a:p>
          <a:p>
            <a:pPr lvl="1"/>
            <a:r>
              <a:rPr lang="en-US" dirty="0"/>
              <a:t>Odds Ratios</a:t>
            </a:r>
          </a:p>
          <a:p>
            <a:pPr lvl="1"/>
            <a:r>
              <a:rPr lang="en-US" dirty="0"/>
              <a:t>Predicted Probabilities</a:t>
            </a:r>
          </a:p>
          <a:p>
            <a:pPr lvl="1"/>
            <a:r>
              <a:rPr lang="en-US" dirty="0"/>
              <a:t>Marginal Effects</a:t>
            </a:r>
          </a:p>
          <a:p>
            <a:pPr lvl="1"/>
            <a:endParaRPr lang="en-US" dirty="0"/>
          </a:p>
        </p:txBody>
      </p:sp>
    </p:spTree>
    <p:extLst>
      <p:ext uri="{BB962C8B-B14F-4D97-AF65-F5344CB8AC3E}">
        <p14:creationId xmlns:p14="http://schemas.microsoft.com/office/powerpoint/2010/main" val="41849700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21D81-4C8B-E345-9F56-EB94DD9C71CC}"/>
              </a:ext>
            </a:extLst>
          </p:cNvPr>
          <p:cNvSpPr>
            <a:spLocks noGrp="1"/>
          </p:cNvSpPr>
          <p:nvPr>
            <p:ph type="title"/>
          </p:nvPr>
        </p:nvSpPr>
        <p:spPr/>
        <p:txBody>
          <a:bodyPr/>
          <a:lstStyle/>
          <a:p>
            <a:r>
              <a:rPr lang="en-US" dirty="0"/>
              <a:t>Interpreting Logit and </a:t>
            </a:r>
            <a:r>
              <a:rPr lang="en-US" dirty="0" err="1"/>
              <a:t>Probit</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476758C-8FC1-F7F5-CD58-42AA5CE1AF94}"/>
                  </a:ext>
                </a:extLst>
              </p:cNvPr>
              <p:cNvSpPr>
                <a:spLocks noGrp="1"/>
              </p:cNvSpPr>
              <p:nvPr>
                <p:ph idx="1"/>
              </p:nvPr>
            </p:nvSpPr>
            <p:spPr/>
            <p:txBody>
              <a:bodyPr>
                <a:normAutofit/>
              </a:bodyPr>
              <a:lstStyle/>
              <a:p>
                <a:r>
                  <a:rPr lang="en-US" dirty="0"/>
                  <a:t>Odds Ratios</a:t>
                </a:r>
              </a:p>
              <a:p>
                <a:pPr lvl="1"/>
                <a:r>
                  <a:rPr lang="en-US" dirty="0"/>
                  <a:t>For logit, we get can get odds ratios by taking the exponential </a:t>
                </a:r>
              </a:p>
              <a:p>
                <a:pPr lvl="1"/>
                <a14:m>
                  <m:oMath xmlns:m="http://schemas.openxmlformats.org/officeDocument/2006/math">
                    <m:r>
                      <m:rPr>
                        <m:sty m:val="p"/>
                      </m:rPr>
                      <a:rPr lang="en-US" b="0" i="0" smtClean="0">
                        <a:latin typeface="Cambria Math" panose="02040503050406030204" pitchFamily="18" charset="0"/>
                      </a:rPr>
                      <m:t>Ω</m:t>
                    </m:r>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=1</m:t>
                                </m:r>
                              </m:e>
                            </m:d>
                          </m:e>
                        </m:func>
                      </m:num>
                      <m:den>
                        <m:r>
                          <a:rPr lang="en-US" b="0" i="0" smtClean="0">
                            <a:latin typeface="Cambria Math" panose="02040503050406030204" pitchFamily="18" charset="0"/>
                          </a:rPr>
                          <m:t>1</m:t>
                        </m:r>
                        <m:r>
                          <a:rPr lang="en-US" b="0" i="1" smtClean="0">
                            <a:latin typeface="Cambria Math" panose="02040503050406030204" pitchFamily="18" charset="0"/>
                          </a:rPr>
                          <m:t>−</m:t>
                        </m:r>
                        <m:r>
                          <m:rPr>
                            <m:sty m:val="p"/>
                          </m:rPr>
                          <a:rPr lang="en-US" b="0" i="0" smtClean="0">
                            <a:latin typeface="Cambria Math" panose="02040503050406030204" pitchFamily="18" charset="0"/>
                          </a:rPr>
                          <m:t>Pr</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=1)</m:t>
                        </m:r>
                      </m:den>
                    </m:f>
                  </m:oMath>
                </a14:m>
                <a:r>
                  <a:rPr lang="en-US" dirty="0"/>
                  <a:t>  are the odds of observing a positive outcome relative to a negative one</a:t>
                </a:r>
              </a:p>
              <a:p>
                <a:pPr lvl="1"/>
                <a:r>
                  <a:rPr lang="en-US" dirty="0"/>
                  <a:t>In my opinion, odds ratios are odd</a:t>
                </a:r>
              </a:p>
              <a:p>
                <a:pPr lvl="1"/>
                <a:r>
                  <a:rPr lang="en-US" dirty="0"/>
                  <a:t>Medical/Health fields love them, but we will focus on marginal effects</a:t>
                </a:r>
              </a:p>
              <a:p>
                <a:r>
                  <a:rPr lang="en-US" dirty="0"/>
                  <a:t>Benefit</a:t>
                </a:r>
              </a:p>
              <a:p>
                <a:pPr lvl="1"/>
                <a:r>
                  <a:rPr lang="en-US" dirty="0"/>
                  <a:t>A one unit change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oMath>
                </a14:m>
                <a:r>
                  <a:rPr lang="en-US" dirty="0"/>
                  <a:t> does not depend on other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endParaRPr lang="en-US" dirty="0"/>
              </a:p>
              <a:p>
                <a:pPr lvl="1"/>
                <a:r>
                  <a:rPr lang="en-US" dirty="0"/>
                  <a:t>A one unit change increases (or decreases) the odds by </a:t>
                </a:r>
                <a14:m>
                  <m:oMath xmlns:m="http://schemas.openxmlformats.org/officeDocument/2006/math">
                    <m:r>
                      <a:rPr lang="en-US" b="0" i="1" smtClean="0">
                        <a:latin typeface="Cambria Math" panose="02040503050406030204" pitchFamily="18" charset="0"/>
                      </a:rPr>
                      <m:t>𝛽</m:t>
                    </m:r>
                  </m:oMath>
                </a14:m>
                <a:endParaRPr lang="en-US" dirty="0"/>
              </a:p>
            </p:txBody>
          </p:sp>
        </mc:Choice>
        <mc:Fallback>
          <p:sp>
            <p:nvSpPr>
              <p:cNvPr id="3" name="Content Placeholder 2">
                <a:extLst>
                  <a:ext uri="{FF2B5EF4-FFF2-40B4-BE49-F238E27FC236}">
                    <a16:creationId xmlns:a16="http://schemas.microsoft.com/office/drawing/2014/main" id="{F476758C-8FC1-F7F5-CD58-42AA5CE1AF94}"/>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41810143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21D81-4C8B-E345-9F56-EB94DD9C71CC}"/>
              </a:ext>
            </a:extLst>
          </p:cNvPr>
          <p:cNvSpPr>
            <a:spLocks noGrp="1"/>
          </p:cNvSpPr>
          <p:nvPr>
            <p:ph type="title"/>
          </p:nvPr>
        </p:nvSpPr>
        <p:spPr/>
        <p:txBody>
          <a:bodyPr/>
          <a:lstStyle/>
          <a:p>
            <a:r>
              <a:rPr lang="en-US" dirty="0"/>
              <a:t>Interpreting Logit and </a:t>
            </a:r>
            <a:r>
              <a:rPr lang="en-US" dirty="0" err="1"/>
              <a:t>Probit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76758C-8FC1-F7F5-CD58-42AA5CE1AF94}"/>
                  </a:ext>
                </a:extLst>
              </p:cNvPr>
              <p:cNvSpPr>
                <a:spLocks noGrp="1"/>
              </p:cNvSpPr>
              <p:nvPr>
                <p:ph idx="1"/>
              </p:nvPr>
            </p:nvSpPr>
            <p:spPr/>
            <p:txBody>
              <a:bodyPr>
                <a:normAutofit/>
              </a:bodyPr>
              <a:lstStyle/>
              <a:p>
                <a:r>
                  <a:rPr lang="en-US" dirty="0"/>
                  <a:t>Predicted Probabilities</a:t>
                </a:r>
              </a:p>
              <a:p>
                <a:pPr lvl="1"/>
                <a:r>
                  <a:rPr lang="en-US" dirty="0"/>
                  <a:t>We can predict the probability of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=1</m:t>
                    </m:r>
                  </m:oMath>
                </a14:m>
                <a:endParaRPr lang="en-US" dirty="0"/>
              </a:p>
              <a:p>
                <a:pPr lvl="1"/>
                <a:r>
                  <a:rPr lang="en-US" dirty="0"/>
                  <a:t>Logit: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𝑃𝑟</m:t>
                        </m:r>
                      </m:e>
                    </m:acc>
                    <m:r>
                      <a:rPr lang="en-US" b="0" i="1" dirty="0" smtClean="0">
                        <a:latin typeface="Cambria Math" panose="02040503050406030204" pitchFamily="18" charset="0"/>
                      </a:rPr>
                      <m:t>(</m:t>
                    </m:r>
                    <m:r>
                      <a:rPr lang="en-US" b="0" i="1" dirty="0" smtClean="0">
                        <a:latin typeface="Cambria Math" panose="02040503050406030204" pitchFamily="18" charset="0"/>
                      </a:rPr>
                      <m:t>𝑦</m:t>
                    </m:r>
                    <m:r>
                      <a:rPr lang="en-US" b="0" i="1" dirty="0" smtClean="0">
                        <a:latin typeface="Cambria Math" panose="02040503050406030204" pitchFamily="18" charset="0"/>
                      </a:rPr>
                      <m:t>=1|</m:t>
                    </m:r>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0" i="1" dirty="0" smtClean="0">
                            <a:latin typeface="Cambria Math" panose="02040503050406030204" pitchFamily="18" charset="0"/>
                          </a:rPr>
                          <m:t>𝑖</m:t>
                        </m:r>
                      </m:sub>
                    </m:sSub>
                    <m:r>
                      <a:rPr lang="en-US" b="0" i="1" dirty="0" smtClean="0">
                        <a:latin typeface="Cambria Math" panose="02040503050406030204" pitchFamily="18" charset="0"/>
                      </a:rPr>
                      <m:t>)=</m:t>
                    </m:r>
                    <m:r>
                      <m:rPr>
                        <m:sty m:val="p"/>
                      </m:rPr>
                      <a:rPr lang="en-US" b="0" i="0" dirty="0" smtClean="0">
                        <a:latin typeface="Cambria Math" panose="02040503050406030204" pitchFamily="18" charset="0"/>
                      </a:rPr>
                      <m:t>Λ</m:t>
                    </m:r>
                    <m:d>
                      <m:dPr>
                        <m:ctrlPr>
                          <a:rPr lang="en-US" b="0" i="1" dirty="0" smtClean="0">
                            <a:latin typeface="Cambria Math" panose="02040503050406030204" pitchFamily="18" charset="0"/>
                          </a:rPr>
                        </m:ctrlPr>
                      </m:dPr>
                      <m:e>
                        <m:sSubSup>
                          <m:sSubSupPr>
                            <m:ctrlPr>
                              <a:rPr lang="en-US" b="0" i="1" dirty="0" smtClean="0">
                                <a:latin typeface="Cambria Math" panose="02040503050406030204" pitchFamily="18" charset="0"/>
                              </a:rPr>
                            </m:ctrlPr>
                          </m:sSubSupPr>
                          <m:e>
                            <m:r>
                              <a:rPr lang="en-US" b="1" i="1" dirty="0" smtClean="0">
                                <a:latin typeface="Cambria Math" panose="02040503050406030204" pitchFamily="18" charset="0"/>
                              </a:rPr>
                              <m:t>𝒙</m:t>
                            </m:r>
                          </m:e>
                          <m:sub>
                            <m:r>
                              <a:rPr lang="en-US" b="0" i="1" dirty="0" smtClean="0">
                                <a:latin typeface="Cambria Math" panose="02040503050406030204" pitchFamily="18" charset="0"/>
                              </a:rPr>
                              <m:t>𝑖</m:t>
                            </m:r>
                          </m:sub>
                          <m:sup>
                            <m:r>
                              <a:rPr lang="en-US" b="0" i="1" dirty="0" smtClean="0">
                                <a:latin typeface="Cambria Math" panose="02040503050406030204" pitchFamily="18" charset="0"/>
                              </a:rPr>
                              <m:t>′</m:t>
                            </m:r>
                          </m:sup>
                        </m:sSubSup>
                        <m:acc>
                          <m:accPr>
                            <m:chr m:val="̂"/>
                            <m:ctrlPr>
                              <a:rPr lang="en-US" b="0" i="1" dirty="0" smtClean="0">
                                <a:latin typeface="Cambria Math" panose="02040503050406030204" pitchFamily="18" charset="0"/>
                              </a:rPr>
                            </m:ctrlPr>
                          </m:accPr>
                          <m:e>
                            <m:r>
                              <a:rPr lang="en-US" b="1" i="1" dirty="0" smtClean="0">
                                <a:latin typeface="Cambria Math" panose="02040503050406030204" pitchFamily="18" charset="0"/>
                              </a:rPr>
                              <m:t>𝜷</m:t>
                            </m:r>
                          </m:e>
                        </m:acc>
                      </m:e>
                    </m:d>
                  </m:oMath>
                </a14:m>
                <a:endParaRPr lang="en-US" dirty="0"/>
              </a:p>
              <a:p>
                <a:pPr lvl="1"/>
                <a:r>
                  <a:rPr lang="en-US" dirty="0" err="1"/>
                  <a:t>Probit</a:t>
                </a:r>
                <a:r>
                  <a:rPr lang="en-US" dirty="0"/>
                  <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𝑃𝑟</m:t>
                        </m:r>
                      </m:e>
                    </m:acc>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𝑦</m:t>
                        </m:r>
                        <m:r>
                          <a:rPr lang="en-US" b="0" i="1" dirty="0" smtClean="0">
                            <a:latin typeface="Cambria Math" panose="02040503050406030204" pitchFamily="18" charset="0"/>
                          </a:rPr>
                          <m:t>=1</m:t>
                        </m:r>
                      </m:e>
                      <m:e>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0" i="1" dirty="0" smtClean="0">
                                <a:latin typeface="Cambria Math" panose="02040503050406030204" pitchFamily="18" charset="0"/>
                              </a:rPr>
                              <m:t>𝑖</m:t>
                            </m:r>
                          </m:sub>
                        </m:sSub>
                      </m:e>
                    </m:d>
                    <m:r>
                      <a:rPr lang="en-US" b="0" i="1" dirty="0" smtClean="0">
                        <a:latin typeface="Cambria Math" panose="02040503050406030204" pitchFamily="18" charset="0"/>
                      </a:rPr>
                      <m:t>=</m:t>
                    </m:r>
                    <m:r>
                      <m:rPr>
                        <m:sty m:val="p"/>
                      </m:rPr>
                      <a:rPr lang="en-US" b="0" i="0" dirty="0" smtClean="0">
                        <a:latin typeface="Cambria Math" panose="02040503050406030204" pitchFamily="18" charset="0"/>
                      </a:rPr>
                      <m:t>Φ</m:t>
                    </m:r>
                    <m:d>
                      <m:dPr>
                        <m:ctrlPr>
                          <a:rPr lang="en-US" b="0" i="1" dirty="0" smtClean="0">
                            <a:latin typeface="Cambria Math" panose="02040503050406030204" pitchFamily="18" charset="0"/>
                          </a:rPr>
                        </m:ctrlPr>
                      </m:dPr>
                      <m:e>
                        <m:sSubSup>
                          <m:sSubSupPr>
                            <m:ctrlPr>
                              <a:rPr lang="en-US" i="1" dirty="0">
                                <a:latin typeface="Cambria Math" panose="02040503050406030204" pitchFamily="18" charset="0"/>
                              </a:rPr>
                            </m:ctrlPr>
                          </m:sSubSupPr>
                          <m:e>
                            <m:r>
                              <a:rPr lang="en-US" b="1" i="1" dirty="0">
                                <a:latin typeface="Cambria Math" panose="02040503050406030204" pitchFamily="18" charset="0"/>
                              </a:rPr>
                              <m:t>𝒙</m:t>
                            </m:r>
                          </m:e>
                          <m:sub>
                            <m:r>
                              <a:rPr lang="en-US" i="1" dirty="0">
                                <a:latin typeface="Cambria Math" panose="02040503050406030204" pitchFamily="18" charset="0"/>
                              </a:rPr>
                              <m:t>𝑖</m:t>
                            </m:r>
                          </m:sub>
                          <m:sup>
                            <m:r>
                              <a:rPr lang="en-US" i="1" dirty="0">
                                <a:latin typeface="Cambria Math" panose="02040503050406030204" pitchFamily="18" charset="0"/>
                              </a:rPr>
                              <m:t>′</m:t>
                            </m:r>
                          </m:sup>
                        </m:sSubSup>
                        <m:acc>
                          <m:accPr>
                            <m:chr m:val="̂"/>
                            <m:ctrlPr>
                              <a:rPr lang="en-US" i="1" dirty="0">
                                <a:latin typeface="Cambria Math" panose="02040503050406030204" pitchFamily="18" charset="0"/>
                              </a:rPr>
                            </m:ctrlPr>
                          </m:accPr>
                          <m:e>
                            <m:r>
                              <a:rPr lang="en-US" b="1" i="1" dirty="0">
                                <a:latin typeface="Cambria Math" panose="02040503050406030204" pitchFamily="18" charset="0"/>
                              </a:rPr>
                              <m:t>𝜷</m:t>
                            </m:r>
                          </m:e>
                        </m:acc>
                      </m:e>
                    </m:d>
                  </m:oMath>
                </a14:m>
                <a:endParaRPr lang="en-US" dirty="0"/>
              </a:p>
              <a:p>
                <a:pPr lvl="1"/>
                <a:r>
                  <a:rPr lang="en-US" dirty="0"/>
                  <a:t>Useful for machine learning applications, but not as helpful for comparing to OLS coefficients</a:t>
                </a:r>
              </a:p>
            </p:txBody>
          </p:sp>
        </mc:Choice>
        <mc:Fallback xmlns="">
          <p:sp>
            <p:nvSpPr>
              <p:cNvPr id="3" name="Content Placeholder 2">
                <a:extLst>
                  <a:ext uri="{FF2B5EF4-FFF2-40B4-BE49-F238E27FC236}">
                    <a16:creationId xmlns:a16="http://schemas.microsoft.com/office/drawing/2014/main" id="{F476758C-8FC1-F7F5-CD58-42AA5CE1AF94}"/>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3392722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CDDF9-33CD-F75F-5E1E-50C62FBEF7CE}"/>
              </a:ext>
            </a:extLst>
          </p:cNvPr>
          <p:cNvSpPr>
            <a:spLocks noGrp="1"/>
          </p:cNvSpPr>
          <p:nvPr>
            <p:ph type="title"/>
          </p:nvPr>
        </p:nvSpPr>
        <p:spPr/>
        <p:txBody>
          <a:bodyPr/>
          <a:lstStyle/>
          <a:p>
            <a:r>
              <a:rPr lang="en-US" dirty="0"/>
              <a:t>Limited Dependent Variables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A1FBD3-8578-3BCA-4D63-F3A85BA99EE7}"/>
                  </a:ext>
                </a:extLst>
              </p:cNvPr>
              <p:cNvSpPr>
                <a:spLocks noGrp="1"/>
              </p:cNvSpPr>
              <p:nvPr>
                <p:ph idx="1"/>
              </p:nvPr>
            </p:nvSpPr>
            <p:spPr/>
            <p:txBody>
              <a:bodyPr>
                <a:normAutofit/>
              </a:bodyPr>
              <a:lstStyle/>
              <a:p>
                <a:r>
                  <a:rPr lang="en-US" dirty="0"/>
                  <a:t>We have covered continuous variables so far</a:t>
                </a:r>
              </a:p>
              <a:p>
                <a:pPr lvl="1"/>
                <a:r>
                  <a:rPr lang="en-US" dirty="0"/>
                  <a:t>We may have log-transformed our dependent variable, but they still have been continuous</a:t>
                </a:r>
              </a:p>
              <a:p>
                <a:r>
                  <a:rPr lang="en-US" dirty="0"/>
                  <a:t>We will cover limited dependent variables</a:t>
                </a:r>
              </a:p>
              <a:p>
                <a:pPr lvl="1"/>
                <a:r>
                  <a:rPr lang="en-US" dirty="0"/>
                  <a:t>Limited dependent variables are dependent variables whose range of values is substantially restricted</a:t>
                </a:r>
              </a:p>
              <a:p>
                <a:pPr lvl="1"/>
                <a:r>
                  <a:rPr lang="en-US" dirty="0"/>
                  <a:t>E.g.: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r>
                      <a:rPr lang="en-US" b="0" i="1" smtClean="0">
                        <a:latin typeface="Cambria Math" panose="02040503050406030204" pitchFamily="18" charset="0"/>
                      </a:rPr>
                      <m:t>, </m:t>
                    </m:r>
                    <m:d>
                      <m:dPr>
                        <m:begChr m:val="["/>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 [0, 1, 2, 3, 4, 5]</m:t>
                    </m:r>
                  </m:oMath>
                </a14:m>
                <a:endParaRPr lang="en-US" dirty="0"/>
              </a:p>
              <a:p>
                <a:r>
                  <a:rPr lang="en-US" dirty="0"/>
                  <a:t>Some are limited between 0 and 1</a:t>
                </a:r>
              </a:p>
              <a:p>
                <a:r>
                  <a:rPr lang="en-US" dirty="0"/>
                  <a:t>Some are limited to positive values</a:t>
                </a:r>
              </a:p>
              <a:p>
                <a:pPr lvl="1"/>
                <a:endParaRPr lang="en-US" dirty="0"/>
              </a:p>
            </p:txBody>
          </p:sp>
        </mc:Choice>
        <mc:Fallback xmlns="">
          <p:sp>
            <p:nvSpPr>
              <p:cNvPr id="3" name="Content Placeholder 2">
                <a:extLst>
                  <a:ext uri="{FF2B5EF4-FFF2-40B4-BE49-F238E27FC236}">
                    <a16:creationId xmlns:a16="http://schemas.microsoft.com/office/drawing/2014/main" id="{74A1FBD3-8578-3BCA-4D63-F3A85BA99EE7}"/>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895884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D8F7A-2508-69F8-26E8-5DF16CF285F3}"/>
              </a:ext>
            </a:extLst>
          </p:cNvPr>
          <p:cNvSpPr>
            <a:spLocks noGrp="1"/>
          </p:cNvSpPr>
          <p:nvPr>
            <p:ph type="title"/>
          </p:nvPr>
        </p:nvSpPr>
        <p:spPr/>
        <p:txBody>
          <a:bodyPr/>
          <a:lstStyle/>
          <a:p>
            <a:r>
              <a:rPr lang="en-US" dirty="0"/>
              <a:t>Marginal Effects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688DA1-0FDF-8C78-AD29-9BF173E1FB36}"/>
                  </a:ext>
                </a:extLst>
              </p:cNvPr>
              <p:cNvSpPr>
                <a:spLocks noGrp="1"/>
              </p:cNvSpPr>
              <p:nvPr>
                <p:ph idx="1"/>
              </p:nvPr>
            </p:nvSpPr>
            <p:spPr/>
            <p:txBody>
              <a:bodyPr>
                <a:normAutofit lnSpcReduction="10000"/>
              </a:bodyPr>
              <a:lstStyle/>
              <a:p>
                <a:r>
                  <a:rPr lang="en-US" dirty="0"/>
                  <a:t>Marginal effects are more straightforward to interpret and usually preferred in economic literature</a:t>
                </a:r>
              </a:p>
              <a:p>
                <a:pPr lvl="1"/>
                <a:r>
                  <a:rPr lang="en-US" dirty="0"/>
                  <a:t>We want to know what the change in response probability with a change in x</a:t>
                </a:r>
              </a:p>
              <a:p>
                <a:pPr lvl="1"/>
                <a14:m>
                  <m:oMath xmlns:m="http://schemas.openxmlformats.org/officeDocument/2006/math">
                    <m:r>
                      <m:rPr>
                        <m:sty m:val="p"/>
                      </m:rPr>
                      <a:rPr lang="en-US" b="0" i="0" dirty="0" smtClean="0">
                        <a:latin typeface="Cambria Math" panose="02040503050406030204" pitchFamily="18" charset="0"/>
                      </a:rPr>
                      <m:t>Δ</m:t>
                    </m:r>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𝑃𝑟</m:t>
                        </m:r>
                      </m:e>
                    </m:acc>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𝑦</m:t>
                        </m:r>
                        <m:r>
                          <a:rPr lang="en-US" b="0" i="1" dirty="0" smtClean="0">
                            <a:latin typeface="Cambria Math" panose="02040503050406030204" pitchFamily="18" charset="0"/>
                          </a:rPr>
                          <m:t>=1</m:t>
                        </m:r>
                      </m:e>
                      <m:e>
                        <m:r>
                          <a:rPr lang="en-US" b="0" i="1" dirty="0" smtClean="0">
                            <a:latin typeface="Cambria Math" panose="02040503050406030204" pitchFamily="18" charset="0"/>
                          </a:rPr>
                          <m:t>𝑥</m:t>
                        </m:r>
                      </m:e>
                    </m:d>
                    <m:r>
                      <a:rPr lang="en-US" b="0" i="1" dirty="0" smtClean="0">
                        <a:latin typeface="Cambria Math" panose="02040503050406030204" pitchFamily="18" charset="0"/>
                        <a:ea typeface="Cambria Math" panose="02040503050406030204" pitchFamily="18" charset="0"/>
                      </a:rPr>
                      <m:t>≈</m:t>
                    </m:r>
                    <m:d>
                      <m:dPr>
                        <m:begChr m:val="["/>
                        <m:endChr m:val="]"/>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𝑔</m:t>
                        </m:r>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acc>
                                  <m:accPr>
                                    <m:chr m:val="̂"/>
                                    <m:ctrlPr>
                                      <a:rPr lang="en-US" b="0" i="1" dirty="0" smtClean="0">
                                        <a:latin typeface="Cambria Math" panose="02040503050406030204" pitchFamily="18" charset="0"/>
                                        <a:ea typeface="Cambria Math" panose="02040503050406030204" pitchFamily="18" charset="0"/>
                                      </a:rPr>
                                    </m:ctrlPr>
                                  </m:accPr>
                                  <m:e>
                                    <m:r>
                                      <a:rPr lang="en-US" b="0" i="1" dirty="0" smtClean="0">
                                        <a:latin typeface="Cambria Math" panose="02040503050406030204" pitchFamily="18" charset="0"/>
                                        <a:ea typeface="Cambria Math" panose="02040503050406030204" pitchFamily="18" charset="0"/>
                                      </a:rPr>
                                      <m:t>𝛽</m:t>
                                    </m:r>
                                  </m:e>
                                </m:acc>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m:t>
                            </m:r>
                            <m:sSup>
                              <m:sSupPr>
                                <m:ctrlPr>
                                  <a:rPr lang="en-US" b="1" i="1" dirty="0" smtClean="0">
                                    <a:latin typeface="Cambria Math" panose="02040503050406030204" pitchFamily="18" charset="0"/>
                                    <a:ea typeface="Cambria Math" panose="02040503050406030204" pitchFamily="18" charset="0"/>
                                  </a:rPr>
                                </m:ctrlPr>
                              </m:sSupPr>
                              <m:e>
                                <m:r>
                                  <a:rPr lang="en-US" b="1" i="1" dirty="0" smtClean="0">
                                    <a:latin typeface="Cambria Math" panose="02040503050406030204" pitchFamily="18" charset="0"/>
                                    <a:ea typeface="Cambria Math" panose="02040503050406030204" pitchFamily="18" charset="0"/>
                                  </a:rPr>
                                  <m:t>𝒙</m:t>
                                </m:r>
                              </m:e>
                              <m:sup>
                                <m:r>
                                  <a:rPr lang="en-US" b="1" i="1" dirty="0" smtClean="0">
                                    <a:latin typeface="Cambria Math" panose="02040503050406030204" pitchFamily="18" charset="0"/>
                                    <a:ea typeface="Cambria Math" panose="02040503050406030204" pitchFamily="18" charset="0"/>
                                  </a:rPr>
                                  <m:t>′</m:t>
                                </m:r>
                              </m:sup>
                            </m:sSup>
                            <m:acc>
                              <m:accPr>
                                <m:chr m:val="̂"/>
                                <m:ctrlPr>
                                  <a:rPr lang="en-US" b="1" i="1" dirty="0" smtClean="0">
                                    <a:latin typeface="Cambria Math" panose="02040503050406030204" pitchFamily="18" charset="0"/>
                                    <a:ea typeface="Cambria Math" panose="02040503050406030204" pitchFamily="18" charset="0"/>
                                  </a:rPr>
                                </m:ctrlPr>
                              </m:accPr>
                              <m:e>
                                <m:r>
                                  <a:rPr lang="en-US" b="1" i="1" dirty="0" smtClean="0">
                                    <a:latin typeface="Cambria Math" panose="02040503050406030204" pitchFamily="18" charset="0"/>
                                    <a:ea typeface="Cambria Math" panose="02040503050406030204" pitchFamily="18" charset="0"/>
                                  </a:rPr>
                                  <m:t>𝜷</m:t>
                                </m:r>
                              </m:e>
                            </m:acc>
                          </m:e>
                        </m:d>
                        <m:sSub>
                          <m:sSubPr>
                            <m:ctrlPr>
                              <a:rPr lang="en-US" b="0" i="1" dirty="0" smtClean="0">
                                <a:latin typeface="Cambria Math" panose="02040503050406030204" pitchFamily="18" charset="0"/>
                                <a:ea typeface="Cambria Math" panose="02040503050406030204" pitchFamily="18" charset="0"/>
                              </a:rPr>
                            </m:ctrlPr>
                          </m:sSubPr>
                          <m:e>
                            <m:acc>
                              <m:accPr>
                                <m:chr m:val="̂"/>
                                <m:ctrlPr>
                                  <a:rPr lang="en-US" b="0" i="1" dirty="0" smtClean="0">
                                    <a:latin typeface="Cambria Math" panose="02040503050406030204" pitchFamily="18" charset="0"/>
                                    <a:ea typeface="Cambria Math" panose="02040503050406030204" pitchFamily="18" charset="0"/>
                                  </a:rPr>
                                </m:ctrlPr>
                              </m:accPr>
                              <m:e>
                                <m:r>
                                  <a:rPr lang="en-US" b="0" i="1" dirty="0" smtClean="0">
                                    <a:latin typeface="Cambria Math" panose="02040503050406030204" pitchFamily="18" charset="0"/>
                                    <a:ea typeface="Cambria Math" panose="02040503050406030204" pitchFamily="18" charset="0"/>
                                  </a:rPr>
                                  <m:t>𝛽</m:t>
                                </m:r>
                              </m:e>
                            </m:acc>
                          </m:e>
                          <m:sub>
                            <m:r>
                              <a:rPr lang="en-US" b="0" i="1" dirty="0" smtClean="0">
                                <a:latin typeface="Cambria Math" panose="02040503050406030204" pitchFamily="18" charset="0"/>
                                <a:ea typeface="Cambria Math" panose="02040503050406030204" pitchFamily="18" charset="0"/>
                              </a:rPr>
                              <m:t>𝑗</m:t>
                            </m:r>
                          </m:sub>
                        </m:sSub>
                      </m:e>
                    </m:d>
                    <m:r>
                      <m:rPr>
                        <m:sty m:val="p"/>
                      </m:rPr>
                      <a:rPr lang="en-US" b="0" i="0" dirty="0" smtClean="0">
                        <a:latin typeface="Cambria Math" panose="02040503050406030204" pitchFamily="18" charset="0"/>
                        <a:ea typeface="Cambria Math" panose="02040503050406030204" pitchFamily="18" charset="0"/>
                      </a:rPr>
                      <m:t>Δ</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𝑥</m:t>
                        </m:r>
                      </m:e>
                      <m:sub>
                        <m:r>
                          <a:rPr lang="en-US" b="0" i="1" dirty="0" smtClean="0">
                            <a:latin typeface="Cambria Math" panose="02040503050406030204" pitchFamily="18" charset="0"/>
                            <a:ea typeface="Cambria Math" panose="02040503050406030204" pitchFamily="18" charset="0"/>
                          </a:rPr>
                          <m:t>𝑗</m:t>
                        </m:r>
                      </m:sub>
                    </m:sSub>
                  </m:oMath>
                </a14:m>
                <a:endParaRPr lang="en-US" i="1" dirty="0"/>
              </a:p>
              <a:p>
                <a:pPr lvl="1"/>
                <a:r>
                  <a:rPr lang="en-US" dirty="0"/>
                  <a:t>Since Logit and </a:t>
                </a:r>
                <a:r>
                  <a:rPr lang="en-US" dirty="0" err="1"/>
                  <a:t>Probit</a:t>
                </a:r>
                <a:r>
                  <a:rPr lang="en-US" dirty="0"/>
                  <a:t> are nonlinear, the marginal effects differs along x since it depends on the scale factor of </a:t>
                </a:r>
                <a14:m>
                  <m:oMath xmlns:m="http://schemas.openxmlformats.org/officeDocument/2006/math">
                    <m:r>
                      <a:rPr lang="en-US" b="0" i="1" dirty="0" smtClean="0">
                        <a:latin typeface="Cambria Math" panose="02040503050406030204" pitchFamily="18" charset="0"/>
                        <a:ea typeface="Cambria Math" panose="02040503050406030204" pitchFamily="18" charset="0"/>
                      </a:rPr>
                      <m:t>𝑔</m:t>
                    </m:r>
                    <m:d>
                      <m:dPr>
                        <m:ctrlPr>
                          <a:rPr lang="en-US" b="0" i="1" dirty="0" smtClean="0">
                            <a:latin typeface="Cambria Math" panose="02040503050406030204" pitchFamily="18" charset="0"/>
                            <a:ea typeface="Cambria Math" panose="02040503050406030204" pitchFamily="18" charset="0"/>
                          </a:rPr>
                        </m:ctrlPr>
                      </m:dPr>
                      <m:e>
                        <m:sSub>
                          <m:sSubPr>
                            <m:ctrlPr>
                              <a:rPr lang="en-US" b="0" i="1" dirty="0" smtClean="0">
                                <a:latin typeface="Cambria Math" panose="02040503050406030204" pitchFamily="18" charset="0"/>
                                <a:ea typeface="Cambria Math" panose="02040503050406030204" pitchFamily="18" charset="0"/>
                              </a:rPr>
                            </m:ctrlPr>
                          </m:sSubPr>
                          <m:e>
                            <m:acc>
                              <m:accPr>
                                <m:chr m:val="̂"/>
                                <m:ctrlPr>
                                  <a:rPr lang="en-US" b="0" i="1" dirty="0" smtClean="0">
                                    <a:latin typeface="Cambria Math" panose="02040503050406030204" pitchFamily="18" charset="0"/>
                                    <a:ea typeface="Cambria Math" panose="02040503050406030204" pitchFamily="18" charset="0"/>
                                  </a:rPr>
                                </m:ctrlPr>
                              </m:accPr>
                              <m:e>
                                <m:r>
                                  <a:rPr lang="en-US" b="0" i="1" dirty="0" smtClean="0">
                                    <a:latin typeface="Cambria Math" panose="02040503050406030204" pitchFamily="18" charset="0"/>
                                    <a:ea typeface="Cambria Math" panose="02040503050406030204" pitchFamily="18" charset="0"/>
                                  </a:rPr>
                                  <m:t>𝛽</m:t>
                                </m:r>
                              </m:e>
                            </m:acc>
                          </m:e>
                          <m:sub>
                            <m:r>
                              <a:rPr lang="en-US" b="0" i="1" dirty="0" smtClean="0">
                                <a:latin typeface="Cambria Math" panose="02040503050406030204" pitchFamily="18" charset="0"/>
                                <a:ea typeface="Cambria Math" panose="02040503050406030204" pitchFamily="18" charset="0"/>
                              </a:rPr>
                              <m:t>0</m:t>
                            </m:r>
                          </m:sub>
                        </m:sSub>
                        <m:r>
                          <a:rPr lang="en-US" b="0" i="1" dirty="0" smtClean="0">
                            <a:latin typeface="Cambria Math" panose="02040503050406030204" pitchFamily="18" charset="0"/>
                            <a:ea typeface="Cambria Math" panose="02040503050406030204" pitchFamily="18" charset="0"/>
                          </a:rPr>
                          <m:t>+</m:t>
                        </m:r>
                        <m:sSup>
                          <m:sSupPr>
                            <m:ctrlPr>
                              <a:rPr lang="en-US" b="1" i="1" dirty="0" smtClean="0">
                                <a:latin typeface="Cambria Math" panose="02040503050406030204" pitchFamily="18" charset="0"/>
                                <a:ea typeface="Cambria Math" panose="02040503050406030204" pitchFamily="18" charset="0"/>
                              </a:rPr>
                            </m:ctrlPr>
                          </m:sSupPr>
                          <m:e>
                            <m:r>
                              <a:rPr lang="en-US" b="1" i="1" dirty="0" smtClean="0">
                                <a:latin typeface="Cambria Math" panose="02040503050406030204" pitchFamily="18" charset="0"/>
                                <a:ea typeface="Cambria Math" panose="02040503050406030204" pitchFamily="18" charset="0"/>
                              </a:rPr>
                              <m:t>𝒙</m:t>
                            </m:r>
                          </m:e>
                          <m:sup>
                            <m:r>
                              <a:rPr lang="en-US" b="1" i="1" dirty="0" smtClean="0">
                                <a:latin typeface="Cambria Math" panose="02040503050406030204" pitchFamily="18" charset="0"/>
                                <a:ea typeface="Cambria Math" panose="02040503050406030204" pitchFamily="18" charset="0"/>
                              </a:rPr>
                              <m:t>′</m:t>
                            </m:r>
                          </m:sup>
                        </m:sSup>
                        <m:acc>
                          <m:accPr>
                            <m:chr m:val="̂"/>
                            <m:ctrlPr>
                              <a:rPr lang="en-US" b="1" i="1" dirty="0" smtClean="0">
                                <a:latin typeface="Cambria Math" panose="02040503050406030204" pitchFamily="18" charset="0"/>
                                <a:ea typeface="Cambria Math" panose="02040503050406030204" pitchFamily="18" charset="0"/>
                              </a:rPr>
                            </m:ctrlPr>
                          </m:accPr>
                          <m:e>
                            <m:r>
                              <a:rPr lang="en-US" b="1" i="1" dirty="0" smtClean="0">
                                <a:latin typeface="Cambria Math" panose="02040503050406030204" pitchFamily="18" charset="0"/>
                                <a:ea typeface="Cambria Math" panose="02040503050406030204" pitchFamily="18" charset="0"/>
                              </a:rPr>
                              <m:t>𝜷</m:t>
                            </m:r>
                          </m:e>
                        </m:acc>
                      </m:e>
                    </m:d>
                  </m:oMath>
                </a14:m>
                <a:endParaRPr lang="en-US" dirty="0"/>
              </a:p>
              <a:p>
                <a:pPr lvl="1"/>
                <a:r>
                  <a:rPr lang="en-US" dirty="0"/>
                  <a:t>What we can do is set the other values of </a:t>
                </a:r>
                <a14:m>
                  <m:oMath xmlns:m="http://schemas.openxmlformats.org/officeDocument/2006/math">
                    <m:r>
                      <a:rPr lang="en-US" b="0" i="1" smtClean="0">
                        <a:latin typeface="Cambria Math" panose="02040503050406030204" pitchFamily="18" charset="0"/>
                      </a:rPr>
                      <m:t>𝑥</m:t>
                    </m:r>
                  </m:oMath>
                </a14:m>
                <a:r>
                  <a:rPr lang="en-US" dirty="0"/>
                  <a:t> to interesting values, such as mean, median, lower, or upper quartiles, but means are usually used</a:t>
                </a:r>
              </a:p>
              <a:p>
                <a:r>
                  <a:rPr lang="en-US" dirty="0"/>
                  <a:t>Marginal Effects</a:t>
                </a:r>
              </a:p>
              <a:p>
                <a:pPr lvl="1"/>
                <a:r>
                  <a:rPr lang="en-US" dirty="0"/>
                  <a:t>Marginal Effects at the Average</a:t>
                </a:r>
              </a:p>
              <a:p>
                <a:pPr lvl="1"/>
                <a:r>
                  <a:rPr lang="en-US" dirty="0"/>
                  <a:t>Average Marginal Effects</a:t>
                </a:r>
              </a:p>
            </p:txBody>
          </p:sp>
        </mc:Choice>
        <mc:Fallback xmlns="">
          <p:sp>
            <p:nvSpPr>
              <p:cNvPr id="3" name="Content Placeholder 2">
                <a:extLst>
                  <a:ext uri="{FF2B5EF4-FFF2-40B4-BE49-F238E27FC236}">
                    <a16:creationId xmlns:a16="http://schemas.microsoft.com/office/drawing/2014/main" id="{C7688DA1-0FDF-8C78-AD29-9BF173E1FB36}"/>
                  </a:ext>
                </a:extLst>
              </p:cNvPr>
              <p:cNvSpPr>
                <a:spLocks noGrp="1" noRot="1" noChangeAspect="1" noMove="1" noResize="1" noEditPoints="1" noAdjustHandles="1" noChangeArrowheads="1" noChangeShapeType="1" noTextEdit="1"/>
              </p:cNvSpPr>
              <p:nvPr>
                <p:ph idx="1"/>
              </p:nvPr>
            </p:nvSpPr>
            <p:spPr>
              <a:blipFill>
                <a:blip r:embed="rId2"/>
                <a:stretch>
                  <a:fillRect l="-1086" t="-3198"/>
                </a:stretch>
              </a:blipFill>
            </p:spPr>
            <p:txBody>
              <a:bodyPr/>
              <a:lstStyle/>
              <a:p>
                <a:r>
                  <a:rPr lang="en-US">
                    <a:noFill/>
                  </a:rPr>
                  <a:t> </a:t>
                </a:r>
              </a:p>
            </p:txBody>
          </p:sp>
        </mc:Fallback>
      </mc:AlternateContent>
    </p:spTree>
    <p:extLst>
      <p:ext uri="{BB962C8B-B14F-4D97-AF65-F5344CB8AC3E}">
        <p14:creationId xmlns:p14="http://schemas.microsoft.com/office/powerpoint/2010/main" val="41342545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22603-BE90-0556-97E9-77233C7437C9}"/>
              </a:ext>
            </a:extLst>
          </p:cNvPr>
          <p:cNvSpPr>
            <a:spLocks noGrp="1"/>
          </p:cNvSpPr>
          <p:nvPr>
            <p:ph type="title"/>
          </p:nvPr>
        </p:nvSpPr>
        <p:spPr/>
        <p:txBody>
          <a:bodyPr/>
          <a:lstStyle/>
          <a:p>
            <a:r>
              <a:rPr lang="en-US" dirty="0"/>
              <a:t>Marginal Effects at the Average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B582B7-9770-1A81-CCD4-0685C8F79253}"/>
                  </a:ext>
                </a:extLst>
              </p:cNvPr>
              <p:cNvSpPr>
                <a:spLocks noGrp="1"/>
              </p:cNvSpPr>
              <p:nvPr>
                <p:ph idx="1"/>
              </p:nvPr>
            </p:nvSpPr>
            <p:spPr/>
            <p:txBody>
              <a:bodyPr>
                <a:normAutofit fontScale="92500" lnSpcReduction="10000"/>
              </a:bodyPr>
              <a:lstStyle/>
              <a:p>
                <a:r>
                  <a:rPr lang="en-US" dirty="0"/>
                  <a:t>One way to estimate the marginal effect is to set all other values at the average</a:t>
                </a:r>
              </a:p>
              <a:p>
                <a:r>
                  <a:rPr lang="en-US" dirty="0"/>
                  <a:t>We want to know the change in probability </a:t>
                </a:r>
                <a14:m>
                  <m:oMath xmlns:m="http://schemas.openxmlformats.org/officeDocument/2006/math">
                    <m:r>
                      <a:rPr lang="en-US" b="0" i="1" smtClean="0">
                        <a:latin typeface="Cambria Math" panose="02040503050406030204" pitchFamily="18" charset="0"/>
                      </a:rPr>
                      <m:t>𝑦</m:t>
                    </m:r>
                  </m:oMath>
                </a14:m>
                <a:r>
                  <a:rPr lang="en-US" dirty="0"/>
                  <a:t> with a </a:t>
                </a:r>
                <a14:m>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=1</m:t>
                    </m:r>
                  </m:oMath>
                </a14:m>
                <a:endParaRPr lang="en-US" dirty="0"/>
              </a:p>
              <a:p>
                <a:pPr lvl="1"/>
                <a:r>
                  <a:rPr lang="en-US" dirty="0"/>
                  <a:t>We’ll set the other values of </a:t>
                </a:r>
                <a14:m>
                  <m:oMath xmlns:m="http://schemas.openxmlformats.org/officeDocument/2006/math">
                    <m:r>
                      <a:rPr lang="en-US" b="0" i="1" smtClean="0">
                        <a:latin typeface="Cambria Math" panose="02040503050406030204" pitchFamily="18" charset="0"/>
                      </a:rPr>
                      <m:t>𝑥</m:t>
                    </m:r>
                  </m:oMath>
                </a14:m>
                <a:r>
                  <a:rPr lang="en-US" dirty="0"/>
                  <a:t> to their average</a:t>
                </a:r>
              </a:p>
              <a:p>
                <a:r>
                  <a:rPr lang="en-US" dirty="0"/>
                  <a:t>Our scale factors becomes</a:t>
                </a:r>
              </a:p>
              <a:p>
                <a:pPr lvl="1"/>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smtClean="0">
                                <a:latin typeface="Cambria Math" panose="02040503050406030204" pitchFamily="18" charset="0"/>
                              </a:rPr>
                              <m:t>0</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𝒙</m:t>
                                </m:r>
                              </m:e>
                            </m:acc>
                          </m:e>
                          <m:sup>
                            <m:r>
                              <a:rPr lang="en-US" b="0" i="1" smtClean="0">
                                <a:latin typeface="Cambria Math" panose="02040503050406030204" pitchFamily="18" charset="0"/>
                              </a:rPr>
                              <m:t>′</m:t>
                            </m:r>
                          </m:sup>
                        </m:sSup>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𝜷</m:t>
                            </m:r>
                          </m:e>
                        </m:acc>
                      </m:e>
                    </m:d>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rPr>
                                  <m:t>𝛽</m:t>
                                </m:r>
                              </m:e>
                            </m:acc>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smtClean="0">
                                <a:latin typeface="Cambria Math" panose="02040503050406030204" pitchFamily="18" charset="0"/>
                              </a:rPr>
                              <m:t>𝑘</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𝑘</m:t>
                            </m:r>
                          </m:sub>
                        </m:sSub>
                      </m:e>
                    </m:d>
                  </m:oMath>
                </a14:m>
                <a:endParaRPr lang="en-US" dirty="0"/>
              </a:p>
              <a:p>
                <a:r>
                  <a:rPr lang="en-US" dirty="0"/>
                  <a:t>Our Marginal Effect at the Average</a:t>
                </a:r>
              </a:p>
              <a:p>
                <a:pPr lvl="1"/>
                <a14:m>
                  <m:oMath xmlns:m="http://schemas.openxmlformats.org/officeDocument/2006/math">
                    <m:r>
                      <a:rPr lang="en-US" b="0" i="1" smtClean="0">
                        <a:latin typeface="Cambria Math" panose="02040503050406030204" pitchFamily="18" charset="0"/>
                      </a:rPr>
                      <m:t>𝑀𝐸𝐴</m:t>
                    </m:r>
                    <m:r>
                      <a:rPr lang="en-US" b="0" i="1" smtClean="0">
                        <a:latin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𝛽</m:t>
                                </m:r>
                              </m:e>
                            </m:acc>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𝛽</m:t>
                                </m:r>
                              </m:e>
                            </m:acc>
                          </m:e>
                          <m:sub>
                            <m:r>
                              <a:rPr lang="en-US" i="1">
                                <a:latin typeface="Cambria Math" panose="02040503050406030204" pitchFamily="18" charset="0"/>
                              </a:rPr>
                              <m:t>1</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𝛽</m:t>
                                </m:r>
                              </m:e>
                            </m:acc>
                          </m:e>
                          <m:sub>
                            <m:r>
                              <a:rPr lang="en-US" i="1">
                                <a:latin typeface="Cambria Math" panose="02040503050406030204" pitchFamily="18" charset="0"/>
                              </a:rPr>
                              <m:t>𝑘</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𝑘</m:t>
                            </m:r>
                          </m:sub>
                        </m:sSub>
                      </m:e>
                    </m:d>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smtClean="0">
                            <a:latin typeface="Cambria Math" panose="02040503050406030204" pitchFamily="18" charset="0"/>
                          </a:rPr>
                          <m:t>𝑗</m:t>
                        </m:r>
                      </m:sub>
                    </m:sSub>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oMath>
                </a14:m>
                <a:r>
                  <a:rPr lang="en-US" dirty="0"/>
                  <a:t> where </a:t>
                </a:r>
                <a14:m>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=1</m:t>
                    </m:r>
                  </m:oMath>
                </a14:m>
                <a:endParaRPr lang="en-US" dirty="0"/>
              </a:p>
              <a:p>
                <a:r>
                  <a:rPr lang="en-US" dirty="0"/>
                  <a:t>Remember</a:t>
                </a:r>
              </a:p>
              <a:p>
                <a:pPr lvl="1"/>
                <a14:m>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m:t>
                    </m:r>
                  </m:oMath>
                </a14:m>
                <a:r>
                  <a:rPr lang="en-US" dirty="0"/>
                  <a:t> is a logistic cumulative density function for logit</a:t>
                </a:r>
              </a:p>
              <a:p>
                <a:pPr lvl="1"/>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a normal cumulative density function for </a:t>
                </a:r>
                <a:r>
                  <a:rPr lang="en-US" dirty="0" err="1"/>
                  <a:t>probit</a:t>
                </a:r>
                <a:endParaRPr lang="en-US" dirty="0"/>
              </a:p>
            </p:txBody>
          </p:sp>
        </mc:Choice>
        <mc:Fallback xmlns="">
          <p:sp>
            <p:nvSpPr>
              <p:cNvPr id="3" name="Content Placeholder 2">
                <a:extLst>
                  <a:ext uri="{FF2B5EF4-FFF2-40B4-BE49-F238E27FC236}">
                    <a16:creationId xmlns:a16="http://schemas.microsoft.com/office/drawing/2014/main" id="{8CB582B7-9770-1A81-CCD4-0685C8F79253}"/>
                  </a:ext>
                </a:extLst>
              </p:cNvPr>
              <p:cNvSpPr>
                <a:spLocks noGrp="1" noRot="1" noChangeAspect="1" noMove="1" noResize="1" noEditPoints="1" noAdjustHandles="1" noChangeArrowheads="1" noChangeShapeType="1" noTextEdit="1"/>
              </p:cNvSpPr>
              <p:nvPr>
                <p:ph idx="1"/>
              </p:nvPr>
            </p:nvSpPr>
            <p:spPr>
              <a:blipFill>
                <a:blip r:embed="rId2"/>
                <a:stretch>
                  <a:fillRect l="-965" t="-2616" b="-1744"/>
                </a:stretch>
              </a:blipFill>
            </p:spPr>
            <p:txBody>
              <a:bodyPr/>
              <a:lstStyle/>
              <a:p>
                <a:r>
                  <a:rPr lang="en-US">
                    <a:noFill/>
                  </a:rPr>
                  <a:t> </a:t>
                </a:r>
              </a:p>
            </p:txBody>
          </p:sp>
        </mc:Fallback>
      </mc:AlternateContent>
    </p:spTree>
    <p:extLst>
      <p:ext uri="{BB962C8B-B14F-4D97-AF65-F5344CB8AC3E}">
        <p14:creationId xmlns:p14="http://schemas.microsoft.com/office/powerpoint/2010/main" val="25345114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22603-BE90-0556-97E9-77233C7437C9}"/>
              </a:ext>
            </a:extLst>
          </p:cNvPr>
          <p:cNvSpPr>
            <a:spLocks noGrp="1"/>
          </p:cNvSpPr>
          <p:nvPr>
            <p:ph type="title"/>
          </p:nvPr>
        </p:nvSpPr>
        <p:spPr/>
        <p:txBody>
          <a:bodyPr/>
          <a:lstStyle/>
          <a:p>
            <a:r>
              <a:rPr lang="en-US" dirty="0"/>
              <a:t>Marginal Effects at the Average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B582B7-9770-1A81-CCD4-0685C8F79253}"/>
                  </a:ext>
                </a:extLst>
              </p:cNvPr>
              <p:cNvSpPr>
                <a:spLocks noGrp="1"/>
              </p:cNvSpPr>
              <p:nvPr>
                <p:ph idx="1"/>
              </p:nvPr>
            </p:nvSpPr>
            <p:spPr/>
            <p:txBody>
              <a:bodyPr/>
              <a:lstStyle/>
              <a:p>
                <a:r>
                  <a:rPr lang="en-US" dirty="0"/>
                  <a:t>Two potential issues with Marginal Effect at the Average</a:t>
                </a:r>
              </a:p>
              <a:p>
                <a:r>
                  <a:rPr lang="en-US" dirty="0"/>
                  <a:t>If explanatory variables are discrete, categorical, or binary</a:t>
                </a:r>
              </a:p>
              <a:p>
                <a:pPr lvl="1"/>
                <a:r>
                  <a:rPr lang="en-US" dirty="0"/>
                  <a:t>They do not represent anyone, they just represent averages</a:t>
                </a:r>
              </a:p>
              <a:p>
                <a:pPr lvl="1"/>
                <a:r>
                  <a:rPr lang="en-US" dirty="0"/>
                  <a:t>If the mean of age is 47.6, then it makes sense</a:t>
                </a:r>
              </a:p>
              <a:p>
                <a:pPr lvl="1"/>
                <a:r>
                  <a:rPr lang="en-US" dirty="0"/>
                  <a:t>What does it mean when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𝑓𝑒𝑚𝑎𝑙𝑒</m:t>
                            </m:r>
                          </m:e>
                        </m:acc>
                      </m:e>
                      <m:sub>
                        <m:r>
                          <a:rPr lang="en-US" b="0" i="1" dirty="0" smtClean="0">
                            <a:latin typeface="Cambria Math" panose="02040503050406030204" pitchFamily="18" charset="0"/>
                          </a:rPr>
                          <m:t>𝑖</m:t>
                        </m:r>
                      </m:sub>
                    </m:sSub>
                    <m:r>
                      <a:rPr lang="en-US" b="0" i="1" dirty="0" smtClean="0">
                        <a:latin typeface="Cambria Math" panose="02040503050406030204" pitchFamily="18" charset="0"/>
                      </a:rPr>
                      <m:t>=.52</m:t>
                    </m:r>
                  </m:oMath>
                </a14:m>
                <a:r>
                  <a:rPr lang="en-US" dirty="0"/>
                  <a:t>? </a:t>
                </a:r>
              </a:p>
              <a:p>
                <a:r>
                  <a:rPr lang="en-US" dirty="0"/>
                  <a:t>Transformed continuous variables may not be clear to set at averages</a:t>
                </a:r>
              </a:p>
              <a:p>
                <a:pPr lvl="1"/>
                <a:r>
                  <a:rPr lang="en-US" dirty="0"/>
                  <a:t>If we have a log-transformed or quadratic of a explanatory variable</a:t>
                </a:r>
              </a:p>
              <a:p>
                <a:pPr lvl="1"/>
                <a:r>
                  <a:rPr lang="en-US" dirty="0"/>
                  <a:t>Do we use the average?</a:t>
                </a:r>
              </a:p>
              <a:p>
                <a:pPr lvl="1"/>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𝑠𝑎𝑙𝑒𝑠</m:t>
                                </m:r>
                              </m:e>
                            </m:acc>
                          </m:e>
                        </m:d>
                      </m:e>
                    </m:func>
                  </m:oMath>
                </a14:m>
                <a:r>
                  <a:rPr lang="en-US" dirty="0"/>
                  <a:t> vs </a:t>
                </a:r>
                <a14:m>
                  <m:oMath xmlns:m="http://schemas.openxmlformats.org/officeDocument/2006/math">
                    <m:acc>
                      <m:accPr>
                        <m:chr m:val="̅"/>
                        <m:ctrlPr>
                          <a:rPr lang="en-US" b="0" i="1" smtClean="0">
                            <a:latin typeface="Cambria Math" panose="02040503050406030204" pitchFamily="18" charset="0"/>
                          </a:rPr>
                        </m:ctrlPr>
                      </m:accPr>
                      <m:e>
                        <m:r>
                          <m:rPr>
                            <m:sty m:val="p"/>
                          </m:rPr>
                          <a:rPr lang="en-US" b="0" i="0" smtClean="0">
                            <a:latin typeface="Cambria Math" panose="02040503050406030204" pitchFamily="18" charset="0"/>
                          </a:rPr>
                          <m:t>ln</m:t>
                        </m:r>
                        <m:r>
                          <a:rPr lang="en-US" b="0" i="1" smtClean="0">
                            <a:latin typeface="Cambria Math" panose="02040503050406030204" pitchFamily="18" charset="0"/>
                          </a:rPr>
                          <m:t>⁡(</m:t>
                        </m:r>
                        <m:r>
                          <a:rPr lang="en-US" b="0" i="1" smtClean="0">
                            <a:latin typeface="Cambria Math" panose="02040503050406030204" pitchFamily="18" charset="0"/>
                          </a:rPr>
                          <m:t>𝑠𝑎𝑙𝑒𝑠</m:t>
                        </m:r>
                        <m:r>
                          <a:rPr lang="en-US" b="0" i="1" smtClean="0">
                            <a:latin typeface="Cambria Math" panose="02040503050406030204" pitchFamily="18" charset="0"/>
                          </a:rPr>
                          <m:t>)</m:t>
                        </m:r>
                      </m:e>
                    </m:acc>
                  </m:oMath>
                </a14:m>
                <a:r>
                  <a:rPr lang="en-US" dirty="0"/>
                  <a:t>?</a:t>
                </a:r>
              </a:p>
            </p:txBody>
          </p:sp>
        </mc:Choice>
        <mc:Fallback xmlns="">
          <p:sp>
            <p:nvSpPr>
              <p:cNvPr id="3" name="Content Placeholder 2">
                <a:extLst>
                  <a:ext uri="{FF2B5EF4-FFF2-40B4-BE49-F238E27FC236}">
                    <a16:creationId xmlns:a16="http://schemas.microsoft.com/office/drawing/2014/main" id="{8CB582B7-9770-1A81-CCD4-0685C8F79253}"/>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5620677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F3110-1E6A-6ED3-B030-F4C32E964F44}"/>
              </a:ext>
            </a:extLst>
          </p:cNvPr>
          <p:cNvSpPr>
            <a:spLocks noGrp="1"/>
          </p:cNvSpPr>
          <p:nvPr>
            <p:ph type="title"/>
          </p:nvPr>
        </p:nvSpPr>
        <p:spPr/>
        <p:txBody>
          <a:bodyPr/>
          <a:lstStyle/>
          <a:p>
            <a:r>
              <a:rPr lang="en-US" dirty="0"/>
              <a:t>Average Marginal Effects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1FEE48-1787-8832-D37F-91C32BF9B3F6}"/>
                  </a:ext>
                </a:extLst>
              </p:cNvPr>
              <p:cNvSpPr>
                <a:spLocks noGrp="1"/>
              </p:cNvSpPr>
              <p:nvPr>
                <p:ph idx="1"/>
              </p:nvPr>
            </p:nvSpPr>
            <p:spPr/>
            <p:txBody>
              <a:bodyPr>
                <a:normAutofit fontScale="92500" lnSpcReduction="10000"/>
              </a:bodyPr>
              <a:lstStyle/>
              <a:p>
                <a:r>
                  <a:rPr lang="en-US" dirty="0"/>
                  <a:t>Another method to estimate marginal effects is to average individual partial effects across the sample</a:t>
                </a:r>
              </a:p>
              <a:p>
                <a:r>
                  <a:rPr lang="en-US" dirty="0"/>
                  <a:t>We take the average of all marginal effects across observations</a:t>
                </a:r>
              </a:p>
              <a:p>
                <a:pPr lvl="1"/>
                <a14:m>
                  <m:oMath xmlns:m="http://schemas.openxmlformats.org/officeDocument/2006/math">
                    <m:r>
                      <a:rPr lang="en-US" b="0" i="1" smtClean="0">
                        <a:latin typeface="Cambria Math" panose="02040503050406030204" pitchFamily="18" charset="0"/>
                      </a:rPr>
                      <m:t>𝐴𝑀𝐸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𝑔</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𝑖</m:t>
                                        </m:r>
                                      </m:sub>
                                    </m:sSub>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𝜷</m:t>
                                        </m:r>
                                      </m:e>
                                    </m:acc>
                                  </m:e>
                                </m:d>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𝛽</m:t>
                                        </m:r>
                                      </m:e>
                                    </m:acc>
                                  </m:e>
                                  <m:sub>
                                    <m:r>
                                      <a:rPr lang="en-US" i="1">
                                        <a:latin typeface="Cambria Math" panose="02040503050406030204" pitchFamily="18" charset="0"/>
                                      </a:rPr>
                                      <m:t>𝑗</m:t>
                                    </m:r>
                                  </m:sub>
                                </m:sSub>
                              </m:e>
                            </m:d>
                          </m:e>
                        </m:nary>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𝑛</m:t>
                        </m:r>
                      </m:den>
                    </m:f>
                    <m:r>
                      <a:rPr lang="en-US" b="0" i="1" smtClean="0">
                        <a:latin typeface="Cambria Math" panose="02040503050406030204" pitchFamily="18" charset="0"/>
                      </a:rPr>
                      <m:t>   </m:t>
                    </m:r>
                  </m:oMath>
                </a14:m>
                <a:r>
                  <a:rPr lang="en-US" dirty="0"/>
                  <a:t>Where </a:t>
                </a:r>
                <a14:m>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=1</m:t>
                    </m:r>
                  </m:oMath>
                </a14:m>
                <a:endParaRPr lang="en-US" dirty="0"/>
              </a:p>
              <a:p>
                <a:pPr lvl="1"/>
                <a:r>
                  <a:rPr lang="en-US" dirty="0"/>
                  <a:t>Uses actual values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endParaRPr lang="en-US" dirty="0"/>
              </a:p>
              <a:p>
                <a:r>
                  <a:rPr lang="en-US" dirty="0"/>
                  <a:t>Potential Problem</a:t>
                </a:r>
              </a:p>
              <a:p>
                <a:pPr lvl="1"/>
                <a:r>
                  <a:rPr lang="en-US" dirty="0"/>
                  <a:t>We will fix some value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oMath>
                </a14:m>
                <a:r>
                  <a:rPr lang="en-US" dirty="0"/>
                  <a:t> and then use the actual values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endParaRPr lang="en-US" dirty="0"/>
              </a:p>
              <a:p>
                <a:pPr lvl="1"/>
                <a:r>
                  <a:rPr lang="en-US" dirty="0"/>
                  <a:t>Potentially we can set someone as female even though they are male</a:t>
                </a:r>
              </a:p>
              <a:p>
                <a:pPr lvl="1"/>
                <a:r>
                  <a:rPr lang="en-US" dirty="0"/>
                  <a:t>For an observation, we will treat that person as female whether or not they are and then use all of the other observation as is.</a:t>
                </a:r>
              </a:p>
              <a:p>
                <a:r>
                  <a:rPr lang="en-US" dirty="0"/>
                  <a:t>You can do a sensitivity test between MEA or AME</a:t>
                </a:r>
              </a:p>
              <a:p>
                <a:pPr lvl="1"/>
                <a:endParaRPr lang="en-US" dirty="0"/>
              </a:p>
            </p:txBody>
          </p:sp>
        </mc:Choice>
        <mc:Fallback xmlns="">
          <p:sp>
            <p:nvSpPr>
              <p:cNvPr id="3" name="Content Placeholder 2">
                <a:extLst>
                  <a:ext uri="{FF2B5EF4-FFF2-40B4-BE49-F238E27FC236}">
                    <a16:creationId xmlns:a16="http://schemas.microsoft.com/office/drawing/2014/main" id="{F51FEE48-1787-8832-D37F-91C32BF9B3F6}"/>
                  </a:ext>
                </a:extLst>
              </p:cNvPr>
              <p:cNvSpPr>
                <a:spLocks noGrp="1" noRot="1" noChangeAspect="1" noMove="1" noResize="1" noEditPoints="1" noAdjustHandles="1" noChangeArrowheads="1" noChangeShapeType="1" noTextEdit="1"/>
              </p:cNvSpPr>
              <p:nvPr>
                <p:ph idx="1"/>
              </p:nvPr>
            </p:nvSpPr>
            <p:spPr>
              <a:blipFill>
                <a:blip r:embed="rId2"/>
                <a:stretch>
                  <a:fillRect l="-965" t="-2616"/>
                </a:stretch>
              </a:blipFill>
            </p:spPr>
            <p:txBody>
              <a:bodyPr/>
              <a:lstStyle/>
              <a:p>
                <a:r>
                  <a:rPr lang="en-US">
                    <a:noFill/>
                  </a:rPr>
                  <a:t> </a:t>
                </a:r>
              </a:p>
            </p:txBody>
          </p:sp>
        </mc:Fallback>
      </mc:AlternateContent>
    </p:spTree>
    <p:extLst>
      <p:ext uri="{BB962C8B-B14F-4D97-AF65-F5344CB8AC3E}">
        <p14:creationId xmlns:p14="http://schemas.microsoft.com/office/powerpoint/2010/main" val="3621006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8DF53-4F02-A45F-E08F-66ABD6AC9B20}"/>
              </a:ext>
            </a:extLst>
          </p:cNvPr>
          <p:cNvSpPr>
            <a:spLocks noGrp="1"/>
          </p:cNvSpPr>
          <p:nvPr>
            <p:ph type="title"/>
          </p:nvPr>
        </p:nvSpPr>
        <p:spPr/>
        <p:txBody>
          <a:bodyPr/>
          <a:lstStyle/>
          <a:p>
            <a:r>
              <a:rPr lang="en-US" dirty="0"/>
              <a:t>Marginal Effects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0FBB519-422E-099C-887D-FF8A27DCC323}"/>
                  </a:ext>
                </a:extLst>
              </p:cNvPr>
              <p:cNvSpPr>
                <a:spLocks noGrp="1"/>
              </p:cNvSpPr>
              <p:nvPr>
                <p:ph idx="1"/>
              </p:nvPr>
            </p:nvSpPr>
            <p:spPr/>
            <p:txBody>
              <a:bodyPr/>
              <a:lstStyle/>
              <a:p>
                <a:r>
                  <a:rPr lang="en-US" dirty="0"/>
                  <a:t>Discrete Marginal Change</a:t>
                </a:r>
              </a:p>
              <a:p>
                <a:pPr lvl="1"/>
                <a:r>
                  <a:rPr lang="en-US" dirty="0"/>
                  <a:t>Using AME, we can see that a one unit change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𝑘</m:t>
                        </m:r>
                      </m:sub>
                    </m:sSub>
                  </m:oMath>
                </a14:m>
                <a:endParaRPr lang="en-US" dirty="0"/>
              </a:p>
              <a:p>
                <a:pPr lvl="1"/>
                <a14:m>
                  <m:oMath xmlns:m="http://schemas.openxmlformats.org/officeDocument/2006/math">
                    <m:f>
                      <m:fPr>
                        <m:ctrlPr>
                          <a:rPr lang="en-US" i="1">
                            <a:latin typeface="Cambria Math" panose="02040503050406030204" pitchFamily="18" charset="0"/>
                          </a:rPr>
                        </m:ctrlPr>
                      </m:fPr>
                      <m:num>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𝐺</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𝛽</m:t>
                                            </m:r>
                                          </m:e>
                                        </m:acc>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acc>
                                      <m:accPr>
                                        <m:chr m:val="̂"/>
                                        <m:ctrlPr>
                                          <a:rPr lang="en-US" i="1">
                                            <a:latin typeface="Cambria Math" panose="02040503050406030204" pitchFamily="18" charset="0"/>
                                          </a:rPr>
                                        </m:ctrlPr>
                                      </m:accPr>
                                      <m:e>
                                        <m:r>
                                          <a:rPr lang="en-US" b="1" i="1">
                                            <a:latin typeface="Cambria Math" panose="02040503050406030204" pitchFamily="18" charset="0"/>
                                          </a:rPr>
                                          <m:t>𝜷</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smtClean="0">
                                            <a:latin typeface="Cambria Math" panose="02040503050406030204" pitchFamily="18" charset="0"/>
                                          </a:rPr>
                                          <m:t>𝑘</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𝑘</m:t>
                                            </m:r>
                                          </m:sub>
                                        </m:sSub>
                                        <m:r>
                                          <a:rPr lang="en-US" b="0" i="1" smtClean="0">
                                            <a:latin typeface="Cambria Math" panose="02040503050406030204" pitchFamily="18" charset="0"/>
                                          </a:rPr>
                                          <m:t>+1</m:t>
                                        </m:r>
                                      </m:e>
                                    </m:d>
                                  </m:e>
                                </m:d>
                                <m:r>
                                  <a:rPr lang="en-US" b="0" i="1" smtClean="0">
                                    <a:latin typeface="Cambria Math" panose="02040503050406030204" pitchFamily="18" charset="0"/>
                                  </a:rPr>
                                  <m:t>−</m:t>
                                </m:r>
                                <m:r>
                                  <a:rPr lang="en-US" i="1">
                                    <a:latin typeface="Cambria Math" panose="02040503050406030204" pitchFamily="18" charset="0"/>
                                  </a:rPr>
                                  <m:t>𝐺</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𝛽</m:t>
                                            </m:r>
                                          </m:e>
                                        </m:acc>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acc>
                                      <m:accPr>
                                        <m:chr m:val="̂"/>
                                        <m:ctrlPr>
                                          <a:rPr lang="en-US" i="1">
                                            <a:latin typeface="Cambria Math" panose="02040503050406030204" pitchFamily="18" charset="0"/>
                                          </a:rPr>
                                        </m:ctrlPr>
                                      </m:accPr>
                                      <m:e>
                                        <m:r>
                                          <a:rPr lang="en-US" b="1" i="1">
                                            <a:latin typeface="Cambria Math" panose="02040503050406030204" pitchFamily="18" charset="0"/>
                                          </a:rPr>
                                          <m:t>𝜷</m:t>
                                        </m:r>
                                      </m:e>
                                    </m:acc>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𝛽</m:t>
                                            </m:r>
                                          </m:e>
                                        </m:acc>
                                      </m:e>
                                      <m:sub>
                                        <m:r>
                                          <a:rPr lang="en-US" i="1">
                                            <a:latin typeface="Cambria Math" panose="02040503050406030204" pitchFamily="18" charset="0"/>
                                          </a:rPr>
                                          <m:t>𝑘</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𝑘</m:t>
                                            </m:r>
                                          </m:sub>
                                        </m:sSub>
                                      </m:e>
                                    </m:d>
                                  </m:e>
                                </m:d>
                              </m:e>
                            </m:d>
                          </m:e>
                        </m:nary>
                      </m:num>
                      <m:den>
                        <m:r>
                          <a:rPr lang="en-US" i="1">
                            <a:latin typeface="Cambria Math" panose="02040503050406030204" pitchFamily="18" charset="0"/>
                          </a:rPr>
                          <m:t>𝑛</m:t>
                        </m:r>
                      </m:den>
                    </m:f>
                  </m:oMath>
                </a14:m>
                <a:endParaRPr lang="en-US" dirty="0"/>
              </a:p>
              <a:p>
                <a:r>
                  <a:rPr lang="en-US" dirty="0"/>
                  <a:t>Binary Change</a:t>
                </a:r>
              </a:p>
              <a:p>
                <a:pPr lvl="1"/>
                <a:r>
                  <a:rPr lang="en-US" dirty="0"/>
                  <a:t>Using AME, we can see what happens when we had an employment program</a:t>
                </a:r>
              </a:p>
              <a:p>
                <a:pPr lvl="1"/>
                <a14:m>
                  <m:oMath xmlns:m="http://schemas.openxmlformats.org/officeDocument/2006/math">
                    <m:f>
                      <m:fPr>
                        <m:ctrlPr>
                          <a:rPr lang="en-US" i="1" smtClean="0">
                            <a:latin typeface="Cambria Math" panose="02040503050406030204" pitchFamily="18" charset="0"/>
                          </a:rPr>
                        </m:ctrlPr>
                      </m:fPr>
                      <m:num>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𝐺</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𝛽</m:t>
                                            </m:r>
                                          </m:e>
                                        </m:acc>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acc>
                                      <m:accPr>
                                        <m:chr m:val="̂"/>
                                        <m:ctrlPr>
                                          <a:rPr lang="en-US" i="1">
                                            <a:latin typeface="Cambria Math" panose="02040503050406030204" pitchFamily="18" charset="0"/>
                                          </a:rPr>
                                        </m:ctrlPr>
                                      </m:accPr>
                                      <m:e>
                                        <m:r>
                                          <a:rPr lang="en-US" b="1" i="1">
                                            <a:latin typeface="Cambria Math" panose="02040503050406030204" pitchFamily="18" charset="0"/>
                                          </a:rPr>
                                          <m:t>𝜷</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smtClean="0">
                                            <a:latin typeface="Cambria Math" panose="02040503050406030204" pitchFamily="18" charset="0"/>
                                          </a:rPr>
                                          <m:t>𝑘</m:t>
                                        </m:r>
                                      </m:sub>
                                    </m:sSub>
                                  </m:e>
                                </m:d>
                                <m:r>
                                  <a:rPr lang="en-US" b="0" i="1" smtClean="0">
                                    <a:latin typeface="Cambria Math" panose="02040503050406030204" pitchFamily="18" charset="0"/>
                                  </a:rPr>
                                  <m:t>−</m:t>
                                </m:r>
                                <m:r>
                                  <a:rPr lang="en-US" i="1">
                                    <a:latin typeface="Cambria Math" panose="02040503050406030204" pitchFamily="18" charset="0"/>
                                  </a:rPr>
                                  <m:t>𝐺</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𝛽</m:t>
                                            </m:r>
                                          </m:e>
                                        </m:acc>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acc>
                                      <m:accPr>
                                        <m:chr m:val="̂"/>
                                        <m:ctrlPr>
                                          <a:rPr lang="en-US" i="1">
                                            <a:latin typeface="Cambria Math" panose="02040503050406030204" pitchFamily="18" charset="0"/>
                                          </a:rPr>
                                        </m:ctrlPr>
                                      </m:accPr>
                                      <m:e>
                                        <m:r>
                                          <a:rPr lang="en-US" b="1" i="1">
                                            <a:latin typeface="Cambria Math" panose="02040503050406030204" pitchFamily="18" charset="0"/>
                                          </a:rPr>
                                          <m:t>𝜷</m:t>
                                        </m:r>
                                      </m:e>
                                    </m:acc>
                                  </m:e>
                                </m:d>
                              </m:e>
                            </m:d>
                          </m:e>
                        </m:nary>
                      </m:num>
                      <m:den>
                        <m:r>
                          <a:rPr lang="en-US" i="1">
                            <a:latin typeface="Cambria Math" panose="02040503050406030204" pitchFamily="18" charset="0"/>
                          </a:rPr>
                          <m:t>𝑛</m:t>
                        </m:r>
                      </m:den>
                    </m:f>
                  </m:oMath>
                </a14:m>
                <a:endParaRPr lang="en-US" dirty="0"/>
              </a:p>
              <a:p>
                <a:r>
                  <a:rPr lang="en-US" dirty="0"/>
                  <a:t>Marginal Effects can change along the nonlinear regression</a:t>
                </a:r>
              </a:p>
              <a:p>
                <a:pPr lvl="1"/>
                <a:r>
                  <a:rPr lang="en-US" dirty="0"/>
                  <a:t>We can use Stata to estimate these marginal effects with at option</a:t>
                </a:r>
              </a:p>
              <a:p>
                <a:pPr lvl="1"/>
                <a:endParaRPr lang="en-US" dirty="0"/>
              </a:p>
            </p:txBody>
          </p:sp>
        </mc:Choice>
        <mc:Fallback xmlns="">
          <p:sp>
            <p:nvSpPr>
              <p:cNvPr id="3" name="Content Placeholder 2">
                <a:extLst>
                  <a:ext uri="{FF2B5EF4-FFF2-40B4-BE49-F238E27FC236}">
                    <a16:creationId xmlns:a16="http://schemas.microsoft.com/office/drawing/2014/main" id="{C0FBB519-422E-099C-887D-FF8A27DCC323}"/>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646288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51CC4-8196-73D1-C201-77FF84C74721}"/>
              </a:ext>
            </a:extLst>
          </p:cNvPr>
          <p:cNvSpPr>
            <a:spLocks noGrp="1"/>
          </p:cNvSpPr>
          <p:nvPr>
            <p:ph type="title"/>
          </p:nvPr>
        </p:nvSpPr>
        <p:spPr/>
        <p:txBody>
          <a:bodyPr/>
          <a:lstStyle/>
          <a:p>
            <a:r>
              <a:rPr lang="en-US" dirty="0"/>
              <a:t>Goodness-of-Fit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BEDB00-7C99-10D1-CFFA-A6E4BBA4D648}"/>
                  </a:ext>
                </a:extLst>
              </p:cNvPr>
              <p:cNvSpPr>
                <a:spLocks noGrp="1"/>
              </p:cNvSpPr>
              <p:nvPr>
                <p:ph idx="1"/>
              </p:nvPr>
            </p:nvSpPr>
            <p:spPr/>
            <p:txBody>
              <a:bodyPr/>
              <a:lstStyle/>
              <a:p>
                <a:r>
                  <a:rPr lang="en-US" dirty="0"/>
                  <a:t>Percent Correctly Predicted</a:t>
                </a:r>
              </a:p>
              <a:p>
                <a:pPr lvl="1"/>
                <a:r>
                  <a:rPr lang="en-US" dirty="0"/>
                  <a:t>The percentage of times the predicted zero or one coincide with the actual</a:t>
                </a:r>
              </a:p>
              <a:p>
                <a:pPr lvl="1"/>
                <a:r>
                  <a:rPr lang="en-US" dirty="0"/>
                  <a:t>Problem: where do you set the cutoff?</a:t>
                </a:r>
              </a:p>
              <a:p>
                <a:r>
                  <a:rPr lang="en-US" dirty="0"/>
                  <a:t>Pseudo R-Squared</a:t>
                </a:r>
              </a:p>
              <a:p>
                <a:pPr lvl="1"/>
                <a:r>
                  <a:rPr lang="en-US" dirty="0"/>
                  <a:t>McFadden (1974) suggested a measure as a measure of goodness-of-fit for limited dependent variables</a:t>
                </a:r>
              </a:p>
              <a:p>
                <a:pPr lvl="1"/>
                <a:r>
                  <a:rPr lang="en-US" dirty="0"/>
                  <a:t>Pseudo</a:t>
                </a:r>
                <a14:m>
                  <m:oMath xmlns:m="http://schemas.openxmlformats.org/officeDocument/2006/math">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ℒ</m:t>
                        </m:r>
                      </m:e>
                      <m:sub>
                        <m:r>
                          <a:rPr lang="en-US" b="0" i="1" smtClean="0">
                            <a:latin typeface="Cambria Math" panose="02040503050406030204" pitchFamily="18" charset="0"/>
                            <a:ea typeface="Cambria Math" panose="02040503050406030204" pitchFamily="18" charset="0"/>
                          </a:rPr>
                          <m:t>𝑢𝑟</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ℒ</m:t>
                        </m:r>
                      </m:e>
                      <m:sub>
                        <m:r>
                          <a:rPr lang="en-US" b="0" i="1" smtClean="0">
                            <a:latin typeface="Cambria Math" panose="02040503050406030204" pitchFamily="18" charset="0"/>
                            <a:ea typeface="Cambria Math" panose="02040503050406030204" pitchFamily="18" charset="0"/>
                          </a:rPr>
                          <m:t>0</m:t>
                        </m:r>
                      </m:sub>
                    </m:sSub>
                  </m:oMath>
                </a14:m>
                <a:endParaRPr lang="en-US" dirty="0"/>
              </a:p>
              <a:p>
                <a:r>
                  <a:rPr lang="en-US" dirty="0"/>
                  <a:t>Where</a:t>
                </a:r>
              </a:p>
              <a:p>
                <a:pPr lvl="1"/>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ℒ</m:t>
                        </m:r>
                      </m:e>
                      <m:sub>
                        <m:r>
                          <a:rPr lang="en-US" b="0" i="1" smtClean="0">
                            <a:latin typeface="Cambria Math" panose="02040503050406030204" pitchFamily="18" charset="0"/>
                            <a:ea typeface="Cambria Math" panose="02040503050406030204" pitchFamily="18" charset="0"/>
                          </a:rPr>
                          <m:t>𝑢𝑟</m:t>
                        </m:r>
                      </m:sub>
                    </m:sSub>
                  </m:oMath>
                </a14:m>
                <a:r>
                  <a:rPr lang="en-US" dirty="0"/>
                  <a:t> is the log-likelihood for the estimated model</a:t>
                </a:r>
              </a:p>
              <a:p>
                <a:pPr lvl="1"/>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ℒ</m:t>
                        </m:r>
                      </m:e>
                      <m:sub>
                        <m:r>
                          <a:rPr lang="en-US" b="0" i="1" smtClean="0">
                            <a:latin typeface="Cambria Math" panose="02040503050406030204" pitchFamily="18" charset="0"/>
                            <a:ea typeface="Cambria Math" panose="02040503050406030204" pitchFamily="18" charset="0"/>
                          </a:rPr>
                          <m:t>0</m:t>
                        </m:r>
                      </m:sub>
                    </m:sSub>
                  </m:oMath>
                </a14:m>
                <a:r>
                  <a:rPr lang="en-US" dirty="0"/>
                  <a:t> is the log-likelihood with only the intercept</a:t>
                </a:r>
              </a:p>
              <a:p>
                <a:pPr lvl="1"/>
                <a:endParaRPr lang="en-US" dirty="0"/>
              </a:p>
            </p:txBody>
          </p:sp>
        </mc:Choice>
        <mc:Fallback xmlns="">
          <p:sp>
            <p:nvSpPr>
              <p:cNvPr id="3" name="Content Placeholder 2">
                <a:extLst>
                  <a:ext uri="{FF2B5EF4-FFF2-40B4-BE49-F238E27FC236}">
                    <a16:creationId xmlns:a16="http://schemas.microsoft.com/office/drawing/2014/main" id="{1EBEDB00-7C99-10D1-CFFA-A6E4BBA4D648}"/>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34989126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A9DF4-905D-6348-EAC1-C0AC20CEC058}"/>
              </a:ext>
            </a:extLst>
          </p:cNvPr>
          <p:cNvSpPr>
            <a:spLocks noGrp="1"/>
          </p:cNvSpPr>
          <p:nvPr>
            <p:ph type="title"/>
          </p:nvPr>
        </p:nvSpPr>
        <p:spPr/>
        <p:txBody>
          <a:bodyPr/>
          <a:lstStyle/>
          <a:p>
            <a:r>
              <a:rPr lang="en-US" dirty="0"/>
              <a:t>Further readings on Logit and </a:t>
            </a:r>
            <a:r>
              <a:rPr lang="en-US" dirty="0" err="1"/>
              <a:t>Probit</a:t>
            </a:r>
            <a:endParaRPr lang="en-US" dirty="0"/>
          </a:p>
        </p:txBody>
      </p:sp>
      <p:sp>
        <p:nvSpPr>
          <p:cNvPr id="3" name="Content Placeholder 2">
            <a:extLst>
              <a:ext uri="{FF2B5EF4-FFF2-40B4-BE49-F238E27FC236}">
                <a16:creationId xmlns:a16="http://schemas.microsoft.com/office/drawing/2014/main" id="{2E080952-2B61-2F5E-64A6-C439F777E4CC}"/>
              </a:ext>
            </a:extLst>
          </p:cNvPr>
          <p:cNvSpPr>
            <a:spLocks noGrp="1"/>
          </p:cNvSpPr>
          <p:nvPr>
            <p:ph idx="1"/>
          </p:nvPr>
        </p:nvSpPr>
        <p:spPr/>
        <p:txBody>
          <a:bodyPr>
            <a:normAutofit fontScale="92500" lnSpcReduction="10000"/>
          </a:bodyPr>
          <a:lstStyle/>
          <a:p>
            <a:r>
              <a:rPr lang="en-US" dirty="0"/>
              <a:t>Multinomial Logit</a:t>
            </a:r>
          </a:p>
          <a:p>
            <a:pPr lvl="1"/>
            <a:r>
              <a:rPr lang="en-US" dirty="0"/>
              <a:t>When we have a categorical variable as an outcome</a:t>
            </a:r>
          </a:p>
          <a:p>
            <a:pPr lvl="1"/>
            <a:r>
              <a:rPr lang="en-US" dirty="0"/>
              <a:t>Example: Employed, Unemployed, and Not in the Labor Force</a:t>
            </a:r>
          </a:p>
          <a:p>
            <a:pPr lvl="1"/>
            <a:r>
              <a:rPr lang="en-US" dirty="0"/>
              <a:t>We’ll cover this next</a:t>
            </a:r>
          </a:p>
          <a:p>
            <a:r>
              <a:rPr lang="en-US" dirty="0"/>
              <a:t>Ordinal Logit</a:t>
            </a:r>
          </a:p>
          <a:p>
            <a:pPr lvl="1"/>
            <a:r>
              <a:rPr lang="en-US" dirty="0"/>
              <a:t>We have a categorical outcomes that has ordinal values (or rank values)</a:t>
            </a:r>
          </a:p>
          <a:p>
            <a:r>
              <a:rPr lang="en-US" dirty="0"/>
              <a:t>I recommend Regression Models for Categorical Dependent Variables Using Stata</a:t>
            </a:r>
          </a:p>
          <a:p>
            <a:pPr lvl="1"/>
            <a:r>
              <a:rPr lang="en-US" dirty="0"/>
              <a:t>Long and Freese </a:t>
            </a:r>
          </a:p>
          <a:p>
            <a:pPr lvl="1"/>
            <a:r>
              <a:rPr lang="en-US" dirty="0"/>
              <a:t>There is a 2014 edition with margins command</a:t>
            </a:r>
          </a:p>
          <a:p>
            <a:pPr lvl="1"/>
            <a:r>
              <a:rPr lang="en-US" dirty="0"/>
              <a:t>There is also a 2005 edition with the old </a:t>
            </a:r>
            <a:r>
              <a:rPr lang="en-US" dirty="0" err="1"/>
              <a:t>mfx</a:t>
            </a:r>
            <a:r>
              <a:rPr lang="en-US" dirty="0"/>
              <a:t> command, but odds ratios and predicted probabilities are the same</a:t>
            </a:r>
          </a:p>
        </p:txBody>
      </p:sp>
    </p:spTree>
    <p:extLst>
      <p:ext uri="{BB962C8B-B14F-4D97-AF65-F5344CB8AC3E}">
        <p14:creationId xmlns:p14="http://schemas.microsoft.com/office/powerpoint/2010/main" val="19543645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8E6FB-7236-1241-EA40-21A30EB0A0E8}"/>
              </a:ext>
            </a:extLst>
          </p:cNvPr>
          <p:cNvSpPr>
            <a:spLocks noGrp="1"/>
          </p:cNvSpPr>
          <p:nvPr>
            <p:ph type="title"/>
          </p:nvPr>
        </p:nvSpPr>
        <p:spPr/>
        <p:txBody>
          <a:bodyPr/>
          <a:lstStyle/>
          <a:p>
            <a:r>
              <a:rPr lang="en-US" dirty="0"/>
              <a:t>Nominal Dependent Variables</a:t>
            </a:r>
          </a:p>
        </p:txBody>
      </p:sp>
      <p:sp>
        <p:nvSpPr>
          <p:cNvPr id="3" name="Text Placeholder 2">
            <a:extLst>
              <a:ext uri="{FF2B5EF4-FFF2-40B4-BE49-F238E27FC236}">
                <a16:creationId xmlns:a16="http://schemas.microsoft.com/office/drawing/2014/main" id="{CE2DC489-78E5-77BE-ABEB-FE718D2C385A}"/>
              </a:ext>
            </a:extLst>
          </p:cNvPr>
          <p:cNvSpPr>
            <a:spLocks noGrp="1"/>
          </p:cNvSpPr>
          <p:nvPr>
            <p:ph type="body" idx="1"/>
          </p:nvPr>
        </p:nvSpPr>
        <p:spPr/>
        <p:txBody>
          <a:bodyPr/>
          <a:lstStyle/>
          <a:p>
            <a:r>
              <a:rPr lang="en-US" dirty="0"/>
              <a:t>Long and Freese (2006); Williams (2022)</a:t>
            </a:r>
          </a:p>
        </p:txBody>
      </p:sp>
    </p:spTree>
    <p:extLst>
      <p:ext uri="{BB962C8B-B14F-4D97-AF65-F5344CB8AC3E}">
        <p14:creationId xmlns:p14="http://schemas.microsoft.com/office/powerpoint/2010/main" val="6277451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AC35-E3E3-407F-2CE0-DF7F1D2BB0AB}"/>
              </a:ext>
            </a:extLst>
          </p:cNvPr>
          <p:cNvSpPr>
            <a:spLocks noGrp="1"/>
          </p:cNvSpPr>
          <p:nvPr>
            <p:ph type="title"/>
          </p:nvPr>
        </p:nvSpPr>
        <p:spPr/>
        <p:txBody>
          <a:bodyPr/>
          <a:lstStyle/>
          <a:p>
            <a:r>
              <a:rPr lang="en-US" dirty="0"/>
              <a:t>Nominal Dependent Variable</a:t>
            </a:r>
          </a:p>
        </p:txBody>
      </p:sp>
      <p:sp>
        <p:nvSpPr>
          <p:cNvPr id="3" name="Content Placeholder 2">
            <a:extLst>
              <a:ext uri="{FF2B5EF4-FFF2-40B4-BE49-F238E27FC236}">
                <a16:creationId xmlns:a16="http://schemas.microsoft.com/office/drawing/2014/main" id="{0E7425B2-2E59-C717-5319-935F01381453}"/>
              </a:ext>
            </a:extLst>
          </p:cNvPr>
          <p:cNvSpPr>
            <a:spLocks noGrp="1"/>
          </p:cNvSpPr>
          <p:nvPr>
            <p:ph idx="1"/>
          </p:nvPr>
        </p:nvSpPr>
        <p:spPr/>
        <p:txBody>
          <a:bodyPr>
            <a:normAutofit lnSpcReduction="10000"/>
          </a:bodyPr>
          <a:lstStyle/>
          <a:p>
            <a:r>
              <a:rPr lang="en-US" dirty="0"/>
              <a:t>Nominal Dependent Variable</a:t>
            </a:r>
          </a:p>
          <a:p>
            <a:pPr lvl="1"/>
            <a:r>
              <a:rPr lang="en-US" dirty="0"/>
              <a:t>Categorical responses with no ranked order</a:t>
            </a:r>
          </a:p>
          <a:p>
            <a:pPr lvl="1"/>
            <a:r>
              <a:rPr lang="en-US" dirty="0"/>
              <a:t>Ex: If we are interested in marital status as an outcome, then we have several categories - married, never married, divorced, widowed, or separated</a:t>
            </a:r>
          </a:p>
          <a:p>
            <a:pPr lvl="1"/>
            <a:r>
              <a:rPr lang="en-US" dirty="0"/>
              <a:t>Alternative will refer to a possible outcome in the category (as seen above)</a:t>
            </a:r>
          </a:p>
          <a:p>
            <a:pPr lvl="1"/>
            <a:r>
              <a:rPr lang="en-US" dirty="0"/>
              <a:t>Choice will be the alternative that is observed (choosing an alternative)</a:t>
            </a:r>
          </a:p>
          <a:p>
            <a:r>
              <a:rPr lang="en-US" dirty="0"/>
              <a:t>Multinomial Logit Model</a:t>
            </a:r>
          </a:p>
          <a:p>
            <a:pPr lvl="1"/>
            <a:r>
              <a:rPr lang="en-US" dirty="0"/>
              <a:t>We estimate a separate binary logit for reach pair of outcome categories</a:t>
            </a:r>
          </a:p>
          <a:p>
            <a:r>
              <a:rPr lang="en-US" dirty="0"/>
              <a:t>Nominal vs Ordinal Outcome</a:t>
            </a:r>
          </a:p>
          <a:p>
            <a:pPr lvl="1"/>
            <a:r>
              <a:rPr lang="en-US" dirty="0"/>
              <a:t>We need to be careful about ordinality in the categorical dependent variable</a:t>
            </a:r>
          </a:p>
          <a:p>
            <a:pPr lvl="1"/>
            <a:r>
              <a:rPr lang="en-US" dirty="0"/>
              <a:t>Ordinal Logit or Probit for ordinal dependent outcomes</a:t>
            </a:r>
          </a:p>
          <a:p>
            <a:pPr lvl="1"/>
            <a:endParaRPr lang="en-US" dirty="0"/>
          </a:p>
        </p:txBody>
      </p:sp>
    </p:spTree>
    <p:extLst>
      <p:ext uri="{BB962C8B-B14F-4D97-AF65-F5344CB8AC3E}">
        <p14:creationId xmlns:p14="http://schemas.microsoft.com/office/powerpoint/2010/main" val="31996452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F5387-C615-0917-7A81-F790B9C55368}"/>
              </a:ext>
            </a:extLst>
          </p:cNvPr>
          <p:cNvSpPr>
            <a:spLocks noGrp="1"/>
          </p:cNvSpPr>
          <p:nvPr>
            <p:ph type="title"/>
          </p:nvPr>
        </p:nvSpPr>
        <p:spPr/>
        <p:txBody>
          <a:bodyPr/>
          <a:lstStyle/>
          <a:p>
            <a:r>
              <a:rPr lang="en-US" dirty="0"/>
              <a:t>Multinomial Logit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6D760E9-6492-2F4C-722A-64A296C7D63B}"/>
                  </a:ext>
                </a:extLst>
              </p:cNvPr>
              <p:cNvSpPr>
                <a:spLocks noGrp="1"/>
              </p:cNvSpPr>
              <p:nvPr>
                <p:ph idx="1"/>
              </p:nvPr>
            </p:nvSpPr>
            <p:spPr>
              <a:xfrm>
                <a:off x="838200" y="1825624"/>
                <a:ext cx="10515600" cy="4918075"/>
              </a:xfrm>
            </p:spPr>
            <p:txBody>
              <a:bodyPr>
                <a:normAutofit lnSpcReduction="10000"/>
              </a:bodyPr>
              <a:lstStyle/>
              <a:p>
                <a:r>
                  <a:rPr lang="en-US" dirty="0"/>
                  <a:t>Multinomial Logit Model </a:t>
                </a:r>
              </a:p>
              <a:p>
                <a:pPr lvl="1"/>
                <a:r>
                  <a:rPr lang="en-US" dirty="0"/>
                  <a:t>We can think of this as simultaneously estimating binary logits for all comparisons among the alternatives</a:t>
                </a:r>
              </a:p>
              <a:p>
                <a:r>
                  <a:rPr lang="en-US" dirty="0"/>
                  <a:t>For example</a:t>
                </a:r>
              </a:p>
              <a:p>
                <a:pPr lvl="1"/>
                <a:r>
                  <a:rPr lang="en-US" dirty="0"/>
                  <a:t>Our dependent variable occ3 will have the following categories</a:t>
                </a:r>
              </a:p>
              <a:p>
                <a:pPr lvl="1"/>
                <a14:m>
                  <m:oMath xmlns:m="http://schemas.openxmlformats.org/officeDocument/2006/math">
                    <m:r>
                      <a:rPr lang="en-US" b="0" i="1" smtClean="0">
                        <a:latin typeface="Cambria Math" panose="02040503050406030204" pitchFamily="18" charset="0"/>
                      </a:rPr>
                      <m:t>𝑀</m:t>
                    </m:r>
                  </m:oMath>
                </a14:m>
                <a:r>
                  <a:rPr lang="en-US" dirty="0"/>
                  <a:t> for manual jobs, </a:t>
                </a:r>
                <a14:m>
                  <m:oMath xmlns:m="http://schemas.openxmlformats.org/officeDocument/2006/math">
                    <m:r>
                      <a:rPr lang="en-US" b="0" i="1" smtClean="0">
                        <a:latin typeface="Cambria Math" panose="02040503050406030204" pitchFamily="18" charset="0"/>
                      </a:rPr>
                      <m:t>𝑊</m:t>
                    </m:r>
                  </m:oMath>
                </a14:m>
                <a:r>
                  <a:rPr lang="en-US" dirty="0"/>
                  <a:t> for white-collar jobs, and </a:t>
                </a:r>
                <a14:m>
                  <m:oMath xmlns:m="http://schemas.openxmlformats.org/officeDocument/2006/math">
                    <m:r>
                      <a:rPr lang="en-US" b="0" i="1" smtClean="0">
                        <a:latin typeface="Cambria Math" panose="02040503050406030204" pitchFamily="18" charset="0"/>
                      </a:rPr>
                      <m:t>𝑃</m:t>
                    </m:r>
                  </m:oMath>
                </a14:m>
                <a:r>
                  <a:rPr lang="en-US" dirty="0"/>
                  <a:t> for professional jobs</a:t>
                </a:r>
              </a:p>
              <a:p>
                <a:r>
                  <a:rPr lang="en-US" dirty="0"/>
                  <a:t>We estimate three binary logits for one explanatory variable, </a:t>
                </a:r>
                <a14:m>
                  <m:oMath xmlns:m="http://schemas.openxmlformats.org/officeDocument/2006/math">
                    <m:r>
                      <a:rPr lang="en-US" b="0" i="1" smtClean="0">
                        <a:latin typeface="Cambria Math" panose="02040503050406030204" pitchFamily="18" charset="0"/>
                      </a:rPr>
                      <m:t>𝑒𝑑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endParaRPr lang="en-US" dirty="0"/>
              </a:p>
              <a:p>
                <a:pPr lvl="1"/>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𝑃𝑟</m:t>
                                </m:r>
                                <m:d>
                                  <m:dPr>
                                    <m:ctrlPr>
                                      <a:rPr lang="en-US" b="0" i="1" smtClean="0">
                                        <a:latin typeface="Cambria Math" panose="02040503050406030204" pitchFamily="18" charset="0"/>
                                      </a:rPr>
                                    </m:ctrlPr>
                                  </m:dPr>
                                  <m:e>
                                    <m:r>
                                      <a:rPr lang="en-US" b="0" i="1" smtClean="0">
                                        <a:latin typeface="Cambria Math" panose="02040503050406030204" pitchFamily="18" charset="0"/>
                                      </a:rPr>
                                      <m:t>𝑃</m:t>
                                    </m:r>
                                  </m:e>
                                  <m:e>
                                    <m:r>
                                      <a:rPr lang="en-US" b="0" i="1" smtClean="0">
                                        <a:latin typeface="Cambria Math" panose="02040503050406030204" pitchFamily="18" charset="0"/>
                                      </a:rPr>
                                      <m:t>𝑥</m:t>
                                    </m:r>
                                  </m:e>
                                </m:d>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𝑀</m:t>
                                        </m:r>
                                      </m:e>
                                      <m:e>
                                        <m:r>
                                          <a:rPr lang="en-US" b="0" i="1" smtClean="0">
                                            <a:latin typeface="Cambria Math" panose="02040503050406030204" pitchFamily="18" charset="0"/>
                                          </a:rPr>
                                          <m:t>𝑥</m:t>
                                        </m:r>
                                      </m:e>
                                    </m:d>
                                  </m:e>
                                </m:func>
                              </m:den>
                            </m:f>
                          </m:e>
                        </m:d>
                      </m:e>
                    </m:fun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𝑀</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𝑀</m:t>
                        </m:r>
                      </m:sub>
                    </m:sSub>
                    <m:r>
                      <a:rPr lang="en-US" b="0" i="1" smtClean="0">
                        <a:latin typeface="Cambria Math" panose="02040503050406030204" pitchFamily="18" charset="0"/>
                      </a:rPr>
                      <m:t>𝑒𝑑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endParaRPr lang="en-US" dirty="0"/>
              </a:p>
              <a:p>
                <a:pPr lvl="1"/>
                <a14:m>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𝑃𝑟</m:t>
                                </m:r>
                                <m:d>
                                  <m:dPr>
                                    <m:ctrlPr>
                                      <a:rPr lang="en-US" i="1">
                                        <a:latin typeface="Cambria Math" panose="02040503050406030204" pitchFamily="18" charset="0"/>
                                      </a:rPr>
                                    </m:ctrlPr>
                                  </m:dPr>
                                  <m:e>
                                    <m:r>
                                      <a:rPr lang="en-US" b="0" i="1" smtClean="0">
                                        <a:latin typeface="Cambria Math" panose="02040503050406030204" pitchFamily="18" charset="0"/>
                                      </a:rPr>
                                      <m:t>𝑊</m:t>
                                    </m:r>
                                  </m:e>
                                  <m:e>
                                    <m:r>
                                      <a:rPr lang="en-US" i="1">
                                        <a:latin typeface="Cambria Math" panose="02040503050406030204" pitchFamily="18" charset="0"/>
                                      </a:rPr>
                                      <m:t>𝑥</m:t>
                                    </m:r>
                                  </m:e>
                                </m:d>
                              </m:num>
                              <m:den>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ctrlPr>
                                          <a:rPr lang="en-US" i="1">
                                            <a:latin typeface="Cambria Math" panose="02040503050406030204" pitchFamily="18" charset="0"/>
                                          </a:rPr>
                                        </m:ctrlPr>
                                      </m:dPr>
                                      <m:e>
                                        <m:r>
                                          <a:rPr lang="en-US" i="1">
                                            <a:latin typeface="Cambria Math" panose="02040503050406030204" pitchFamily="18" charset="0"/>
                                          </a:rPr>
                                          <m:t>𝑀</m:t>
                                        </m:r>
                                      </m:e>
                                      <m:e>
                                        <m:r>
                                          <a:rPr lang="en-US" i="1">
                                            <a:latin typeface="Cambria Math" panose="02040503050406030204" pitchFamily="18" charset="0"/>
                                          </a:rPr>
                                          <m:t>𝑥</m:t>
                                        </m:r>
                                      </m:e>
                                    </m:d>
                                  </m:e>
                                </m:func>
                              </m:den>
                            </m:f>
                          </m:e>
                        </m:d>
                      </m:e>
                    </m:fun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r>
                          <a:rPr lang="en-US" b="0" i="1" smtClean="0">
                            <a:latin typeface="Cambria Math" panose="02040503050406030204" pitchFamily="18" charset="0"/>
                          </a:rPr>
                          <m:t>𝑊</m:t>
                        </m:r>
                        <m:r>
                          <a:rPr lang="en-US" i="1">
                            <a:latin typeface="Cambria Math" panose="02040503050406030204" pitchFamily="18" charset="0"/>
                          </a:rPr>
                          <m:t>|</m:t>
                        </m:r>
                        <m:r>
                          <a:rPr lang="en-US" i="1">
                            <a:latin typeface="Cambria Math" panose="02040503050406030204" pitchFamily="18" charset="0"/>
                          </a:rPr>
                          <m:t>𝑀</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r>
                          <a:rPr lang="en-US" b="0" i="1" smtClean="0">
                            <a:latin typeface="Cambria Math" panose="02040503050406030204" pitchFamily="18" charset="0"/>
                          </a:rPr>
                          <m:t>𝑊</m:t>
                        </m:r>
                        <m:r>
                          <a:rPr lang="en-US" i="1">
                            <a:latin typeface="Cambria Math" panose="02040503050406030204" pitchFamily="18" charset="0"/>
                          </a:rPr>
                          <m:t>|</m:t>
                        </m:r>
                        <m:r>
                          <a:rPr lang="en-US" i="1">
                            <a:latin typeface="Cambria Math" panose="02040503050406030204" pitchFamily="18" charset="0"/>
                          </a:rPr>
                          <m:t>𝑀</m:t>
                        </m:r>
                      </m:sub>
                    </m:sSub>
                    <m:r>
                      <a:rPr lang="en-US" i="1">
                        <a:latin typeface="Cambria Math" panose="02040503050406030204" pitchFamily="18" charset="0"/>
                      </a:rPr>
                      <m:t>𝑒𝑑</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m:t>
                        </m:r>
                      </m:sub>
                    </m:sSub>
                  </m:oMath>
                </a14:m>
                <a:endParaRPr lang="en-US" dirty="0"/>
              </a:p>
              <a:p>
                <a:pPr lvl="1"/>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𝑃𝑟</m:t>
                                </m:r>
                                <m:d>
                                  <m:dPr>
                                    <m:ctrlPr>
                                      <a:rPr lang="en-US" b="0" i="1" smtClean="0">
                                        <a:latin typeface="Cambria Math" panose="02040503050406030204" pitchFamily="18" charset="0"/>
                                      </a:rPr>
                                    </m:ctrlPr>
                                  </m:dPr>
                                  <m:e>
                                    <m:r>
                                      <a:rPr lang="en-US" b="0" i="1" smtClean="0">
                                        <a:latin typeface="Cambria Math" panose="02040503050406030204" pitchFamily="18" charset="0"/>
                                      </a:rPr>
                                      <m:t>𝑃</m:t>
                                    </m:r>
                                  </m:e>
                                  <m:e>
                                    <m:r>
                                      <a:rPr lang="en-US" b="0" i="1" smtClean="0">
                                        <a:latin typeface="Cambria Math" panose="02040503050406030204" pitchFamily="18" charset="0"/>
                                      </a:rPr>
                                      <m:t>𝑥</m:t>
                                    </m:r>
                                  </m:e>
                                </m:d>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𝑊</m:t>
                                        </m:r>
                                      </m:e>
                                      <m:e>
                                        <m:r>
                                          <a:rPr lang="en-US" b="0" i="1" smtClean="0">
                                            <a:latin typeface="Cambria Math" panose="02040503050406030204" pitchFamily="18" charset="0"/>
                                          </a:rPr>
                                          <m:t>𝑥</m:t>
                                        </m:r>
                                      </m:e>
                                    </m:d>
                                  </m:e>
                                </m:func>
                              </m:den>
                            </m:f>
                          </m:e>
                        </m:d>
                      </m:e>
                    </m:fun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𝑊</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𝑊</m:t>
                        </m:r>
                      </m:sub>
                    </m:sSub>
                    <m:r>
                      <a:rPr lang="en-US" b="0" i="1" smtClean="0">
                        <a:latin typeface="Cambria Math" panose="02040503050406030204" pitchFamily="18" charset="0"/>
                      </a:rPr>
                      <m:t>𝑒𝑑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endParaRPr lang="en-US" dirty="0"/>
              </a:p>
              <a:p>
                <a:pPr lvl="1"/>
                <a:endParaRPr lang="en-US" dirty="0"/>
              </a:p>
            </p:txBody>
          </p:sp>
        </mc:Choice>
        <mc:Fallback>
          <p:sp>
            <p:nvSpPr>
              <p:cNvPr id="3" name="Content Placeholder 2">
                <a:extLst>
                  <a:ext uri="{FF2B5EF4-FFF2-40B4-BE49-F238E27FC236}">
                    <a16:creationId xmlns:a16="http://schemas.microsoft.com/office/drawing/2014/main" id="{46D760E9-6492-2F4C-722A-64A296C7D63B}"/>
                  </a:ext>
                </a:extLst>
              </p:cNvPr>
              <p:cNvSpPr>
                <a:spLocks noGrp="1" noRot="1" noChangeAspect="1" noMove="1" noResize="1" noEditPoints="1" noAdjustHandles="1" noChangeArrowheads="1" noChangeShapeType="1" noTextEdit="1"/>
              </p:cNvSpPr>
              <p:nvPr>
                <p:ph idx="1"/>
              </p:nvPr>
            </p:nvSpPr>
            <p:spPr>
              <a:xfrm>
                <a:off x="838200" y="1825624"/>
                <a:ext cx="10515600" cy="4918075"/>
              </a:xfrm>
              <a:blipFill>
                <a:blip r:embed="rId2"/>
                <a:stretch>
                  <a:fillRect l="-1086" t="-2835"/>
                </a:stretch>
              </a:blipFill>
            </p:spPr>
            <p:txBody>
              <a:bodyPr/>
              <a:lstStyle/>
              <a:p>
                <a:r>
                  <a:rPr lang="en-US">
                    <a:noFill/>
                  </a:rPr>
                  <a:t> </a:t>
                </a:r>
              </a:p>
            </p:txBody>
          </p:sp>
        </mc:Fallback>
      </mc:AlternateContent>
    </p:spTree>
    <p:extLst>
      <p:ext uri="{BB962C8B-B14F-4D97-AF65-F5344CB8AC3E}">
        <p14:creationId xmlns:p14="http://schemas.microsoft.com/office/powerpoint/2010/main" val="364181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CDDF9-33CD-F75F-5E1E-50C62FBEF7CE}"/>
              </a:ext>
            </a:extLst>
          </p:cNvPr>
          <p:cNvSpPr>
            <a:spLocks noGrp="1"/>
          </p:cNvSpPr>
          <p:nvPr>
            <p:ph type="title"/>
          </p:nvPr>
        </p:nvSpPr>
        <p:spPr/>
        <p:txBody>
          <a:bodyPr/>
          <a:lstStyle/>
          <a:p>
            <a:r>
              <a:rPr lang="en-US" dirty="0"/>
              <a:t>Limited Dependent Variables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A1FBD3-8578-3BCA-4D63-F3A85BA99EE7}"/>
                  </a:ext>
                </a:extLst>
              </p:cNvPr>
              <p:cNvSpPr>
                <a:spLocks noGrp="1"/>
              </p:cNvSpPr>
              <p:nvPr>
                <p:ph idx="1"/>
              </p:nvPr>
            </p:nvSpPr>
            <p:spPr/>
            <p:txBody>
              <a:bodyPr>
                <a:normAutofit/>
              </a:bodyPr>
              <a:lstStyle/>
              <a:p>
                <a:r>
                  <a:rPr lang="en-US" dirty="0"/>
                  <a:t>With economic variables, we may be limited to only positive values</a:t>
                </a:r>
              </a:p>
              <a:p>
                <a:r>
                  <a:rPr lang="en-US" dirty="0"/>
                  <a:t>Examples</a:t>
                </a:r>
              </a:p>
              <a:p>
                <a:pPr lvl="1"/>
                <a:r>
                  <a:rPr lang="en-US" dirty="0"/>
                  <a:t>Number of hours may be limited between 0 and 60 per week</a:t>
                </a:r>
              </a:p>
              <a:p>
                <a:pPr lvl="1"/>
                <a:r>
                  <a:rPr lang="en-US" dirty="0"/>
                  <a:t>Number of arrests</a:t>
                </a:r>
              </a:p>
              <a:p>
                <a:pPr lvl="1"/>
                <a:r>
                  <a:rPr lang="en-US" dirty="0"/>
                  <a:t>Hourly wage cannot be below zero</a:t>
                </a:r>
              </a:p>
              <a:p>
                <a:pPr lvl="1"/>
                <a:r>
                  <a:rPr lang="en-US" dirty="0"/>
                  <a:t>Nominal interest rate cannot go below zero (real can though)</a:t>
                </a:r>
              </a:p>
              <a:p>
                <a:r>
                  <a:rPr lang="en-US" dirty="0"/>
                  <a:t>When our dependent variable is discrete with a limited number of values</a:t>
                </a:r>
              </a:p>
              <a:p>
                <a:pPr lvl="1"/>
                <a:r>
                  <a:rPr lang="en-US" dirty="0"/>
                  <a:t>We may need a special treatment, since our </a:t>
                </a:r>
                <a14:m>
                  <m:oMath xmlns:m="http://schemas.openxmlformats.org/officeDocument/2006/math">
                    <m:r>
                      <a:rPr lang="en-US" b="0" i="1" smtClean="0">
                        <a:latin typeface="Cambria Math" panose="02040503050406030204" pitchFamily="18" charset="0"/>
                      </a:rPr>
                      <m:t>𝑦</m:t>
                    </m:r>
                  </m:oMath>
                </a14:m>
                <a:r>
                  <a:rPr lang="en-US" dirty="0"/>
                  <a:t> may not be continuous</a:t>
                </a:r>
              </a:p>
              <a:p>
                <a:pPr lvl="1"/>
                <a:r>
                  <a:rPr lang="en-US" dirty="0"/>
                  <a:t>Using OLS may have drawbacks or be inappropriate depending</a:t>
                </a:r>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74A1FBD3-8578-3BCA-4D63-F3A85BA99EE7}"/>
                  </a:ext>
                </a:extLst>
              </p:cNvPr>
              <p:cNvSpPr>
                <a:spLocks noGrp="1" noRot="1" noChangeAspect="1" noMove="1" noResize="1" noEditPoints="1" noAdjustHandles="1" noChangeArrowheads="1" noChangeShapeType="1" noTextEdit="1"/>
              </p:cNvSpPr>
              <p:nvPr>
                <p:ph idx="1"/>
              </p:nvPr>
            </p:nvSpPr>
            <p:spPr>
              <a:blipFill>
                <a:blip r:embed="rId2"/>
                <a:stretch>
                  <a:fillRect l="-1086" t="-2326" b="-581"/>
                </a:stretch>
              </a:blipFill>
            </p:spPr>
            <p:txBody>
              <a:bodyPr/>
              <a:lstStyle/>
              <a:p>
                <a:r>
                  <a:rPr lang="en-US">
                    <a:noFill/>
                  </a:rPr>
                  <a:t> </a:t>
                </a:r>
              </a:p>
            </p:txBody>
          </p:sp>
        </mc:Fallback>
      </mc:AlternateContent>
    </p:spTree>
    <p:extLst>
      <p:ext uri="{BB962C8B-B14F-4D97-AF65-F5344CB8AC3E}">
        <p14:creationId xmlns:p14="http://schemas.microsoft.com/office/powerpoint/2010/main" val="17595821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DD2E5-3C8C-ED49-C4A1-73306BD7266C}"/>
              </a:ext>
            </a:extLst>
          </p:cNvPr>
          <p:cNvSpPr>
            <a:spLocks noGrp="1"/>
          </p:cNvSpPr>
          <p:nvPr>
            <p:ph type="title"/>
          </p:nvPr>
        </p:nvSpPr>
        <p:spPr/>
        <p:txBody>
          <a:bodyPr/>
          <a:lstStyle/>
          <a:p>
            <a:r>
              <a:rPr lang="en-US" dirty="0"/>
              <a:t>Multinomial Logit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8CC5058-E1C6-538F-D28B-083DC5E6BEE1}"/>
                  </a:ext>
                </a:extLst>
              </p:cNvPr>
              <p:cNvSpPr>
                <a:spLocks noGrp="1"/>
              </p:cNvSpPr>
              <p:nvPr>
                <p:ph idx="1"/>
              </p:nvPr>
            </p:nvSpPr>
            <p:spPr>
              <a:xfrm>
                <a:off x="838200" y="1825624"/>
                <a:ext cx="10515600" cy="4845339"/>
              </a:xfrm>
            </p:spPr>
            <p:txBody>
              <a:bodyPr/>
              <a:lstStyle/>
              <a:p>
                <a:r>
                  <a:rPr lang="en-US" dirty="0"/>
                  <a:t>Out </a:t>
                </a:r>
                <a14:m>
                  <m:oMath xmlns:m="http://schemas.openxmlformats.org/officeDocument/2006/math">
                    <m:r>
                      <a:rPr lang="en-US" b="0" i="1" smtClean="0">
                        <a:latin typeface="Cambria Math" panose="02040503050406030204" pitchFamily="18" charset="0"/>
                      </a:rPr>
                      <m:t>𝛽</m:t>
                    </m:r>
                  </m:oMath>
                </a14:m>
                <a:r>
                  <a:rPr lang="en-US" dirty="0"/>
                  <a:t>s indicate which comparison is being made</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𝑀</m:t>
                        </m:r>
                      </m:sub>
                    </m:sSub>
                  </m:oMath>
                </a14:m>
                <a:r>
                  <a:rPr lang="en-US" dirty="0"/>
                  <a:t> is the coefficient for the first independent variable for the comparison of </a:t>
                </a:r>
                <a14:m>
                  <m:oMath xmlns:m="http://schemas.openxmlformats.org/officeDocument/2006/math">
                    <m:r>
                      <a:rPr lang="en-US" b="0" i="1" smtClean="0">
                        <a:latin typeface="Cambria Math" panose="02040503050406030204" pitchFamily="18" charset="0"/>
                      </a:rPr>
                      <m:t>𝑃</m:t>
                    </m:r>
                  </m:oMath>
                </a14:m>
                <a:r>
                  <a:rPr lang="en-US" dirty="0"/>
                  <a:t> and </a:t>
                </a:r>
                <a14:m>
                  <m:oMath xmlns:m="http://schemas.openxmlformats.org/officeDocument/2006/math">
                    <m:r>
                      <a:rPr lang="en-US" b="0" i="1" smtClean="0">
                        <a:latin typeface="Cambria Math" panose="02040503050406030204" pitchFamily="18" charset="0"/>
                      </a:rPr>
                      <m:t>𝑀</m:t>
                    </m:r>
                  </m:oMath>
                </a14:m>
                <a:endParaRPr lang="en-US" dirty="0"/>
              </a:p>
              <a:p>
                <a:r>
                  <a:rPr lang="en-US" dirty="0"/>
                  <a:t>In general, if we have </a:t>
                </a:r>
                <a14:m>
                  <m:oMath xmlns:m="http://schemas.openxmlformats.org/officeDocument/2006/math">
                    <m:r>
                      <a:rPr lang="en-US" b="1" i="1" smtClean="0">
                        <a:latin typeface="Cambria Math" panose="02040503050406030204" pitchFamily="18" charset="0"/>
                      </a:rPr>
                      <m:t>𝑱</m:t>
                    </m:r>
                  </m:oMath>
                </a14:m>
                <a:r>
                  <a:rPr lang="en-US" b="1" dirty="0"/>
                  <a:t> </a:t>
                </a:r>
                <a:r>
                  <a:rPr lang="en-US" dirty="0"/>
                  <a:t>alternatives, then we will estimate </a:t>
                </a:r>
                <a14:m>
                  <m:oMath xmlns:m="http://schemas.openxmlformats.org/officeDocument/2006/math">
                    <m:r>
                      <a:rPr lang="en-US" b="1" i="1" smtClean="0">
                        <a:latin typeface="Cambria Math" panose="02040503050406030204" pitchFamily="18" charset="0"/>
                      </a:rPr>
                      <m:t>𝑱</m:t>
                    </m:r>
                    <m:r>
                      <a:rPr lang="en-US" b="1" i="1" smtClean="0">
                        <a:latin typeface="Cambria Math" panose="02040503050406030204" pitchFamily="18" charset="0"/>
                      </a:rPr>
                      <m:t>−</m:t>
                    </m:r>
                    <m:r>
                      <a:rPr lang="en-US" b="1" i="1" smtClean="0">
                        <a:latin typeface="Cambria Math" panose="02040503050406030204" pitchFamily="18" charset="0"/>
                      </a:rPr>
                      <m:t>𝟏</m:t>
                    </m:r>
                  </m:oMath>
                </a14:m>
                <a:r>
                  <a:rPr lang="en-US" b="1" dirty="0"/>
                  <a:t> </a:t>
                </a:r>
                <a:r>
                  <a:rPr lang="en-US" dirty="0"/>
                  <a:t>logits</a:t>
                </a:r>
              </a:p>
              <a:p>
                <a:pPr lvl="1"/>
                <a:r>
                  <a:rPr lang="en-US" dirty="0"/>
                  <a:t>Because </a:t>
                </a: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𝑎</m:t>
                                </m:r>
                              </m:num>
                              <m:den>
                                <m:r>
                                  <a:rPr lang="en-US" b="0" i="1" smtClean="0">
                                    <a:latin typeface="Cambria Math" panose="02040503050406030204" pitchFamily="18" charset="0"/>
                                  </a:rPr>
                                  <m:t>𝑏</m:t>
                                </m:r>
                              </m:den>
                            </m:f>
                          </m:e>
                        </m:d>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𝑎</m:t>
                            </m:r>
                          </m:e>
                        </m:d>
                      </m:e>
                    </m:func>
                    <m:r>
                      <a:rPr lang="en-US" b="0" i="1" smtClean="0">
                        <a:latin typeface="Cambria Math" panose="02040503050406030204" pitchFamily="18" charset="0"/>
                      </a:rPr>
                      <m:t>−</m:t>
                    </m:r>
                    <m:r>
                      <m:rPr>
                        <m:sty m:val="p"/>
                      </m:rPr>
                      <a:rPr lang="en-US" b="0" i="0" smtClean="0">
                        <a:latin typeface="Cambria Math" panose="02040503050406030204" pitchFamily="18" charset="0"/>
                      </a:rPr>
                      <m:t>ln</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oMath>
                </a14:m>
                <a:r>
                  <a:rPr lang="en-US" dirty="0"/>
                  <a:t>, the following must hold</a:t>
                </a:r>
              </a:p>
              <a:p>
                <a:pPr lvl="1"/>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𝑃</m:t>
                                        </m:r>
                                      </m:e>
                                      <m:e>
                                        <m:r>
                                          <a:rPr lang="en-US" b="0" i="1" smtClean="0">
                                            <a:latin typeface="Cambria Math" panose="02040503050406030204" pitchFamily="18" charset="0"/>
                                          </a:rPr>
                                          <m:t>𝑥</m:t>
                                        </m:r>
                                      </m:e>
                                    </m:d>
                                  </m:e>
                                </m:func>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𝑀</m:t>
                                        </m:r>
                                      </m:e>
                                      <m:e>
                                        <m:r>
                                          <a:rPr lang="en-US" b="0" i="1" smtClean="0">
                                            <a:latin typeface="Cambria Math" panose="02040503050406030204" pitchFamily="18" charset="0"/>
                                          </a:rPr>
                                          <m:t>𝑥</m:t>
                                        </m:r>
                                      </m:e>
                                    </m:d>
                                  </m:e>
                                </m:func>
                              </m:den>
                            </m:f>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ctrlPr>
                                          <a:rPr lang="en-US" i="1">
                                            <a:latin typeface="Cambria Math" panose="02040503050406030204" pitchFamily="18" charset="0"/>
                                          </a:rPr>
                                        </m:ctrlPr>
                                      </m:dPr>
                                      <m:e>
                                        <m:r>
                                          <a:rPr lang="en-US" b="0" i="1" smtClean="0">
                                            <a:latin typeface="Cambria Math" panose="02040503050406030204" pitchFamily="18" charset="0"/>
                                          </a:rPr>
                                          <m:t>𝑊</m:t>
                                        </m:r>
                                      </m:e>
                                      <m:e>
                                        <m:r>
                                          <a:rPr lang="en-US" i="1">
                                            <a:latin typeface="Cambria Math" panose="02040503050406030204" pitchFamily="18" charset="0"/>
                                          </a:rPr>
                                          <m:t>𝑥</m:t>
                                        </m:r>
                                      </m:e>
                                    </m:d>
                                  </m:e>
                                </m:func>
                              </m:num>
                              <m:den>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ctrlPr>
                                          <a:rPr lang="en-US" i="1">
                                            <a:latin typeface="Cambria Math" panose="02040503050406030204" pitchFamily="18" charset="0"/>
                                          </a:rPr>
                                        </m:ctrlPr>
                                      </m:dPr>
                                      <m:e>
                                        <m:r>
                                          <a:rPr lang="en-US" i="1" smtClean="0">
                                            <a:latin typeface="Cambria Math" panose="02040503050406030204" pitchFamily="18" charset="0"/>
                                          </a:rPr>
                                          <m:t>𝑀</m:t>
                                        </m:r>
                                      </m:e>
                                      <m:e>
                                        <m:r>
                                          <a:rPr lang="en-US" i="1">
                                            <a:latin typeface="Cambria Math" panose="02040503050406030204" pitchFamily="18" charset="0"/>
                                          </a:rPr>
                                          <m:t>𝑥</m:t>
                                        </m:r>
                                      </m:e>
                                    </m:d>
                                  </m:e>
                                </m:func>
                              </m:den>
                            </m:f>
                          </m:e>
                        </m:d>
                      </m:e>
                    </m:func>
                    <m:r>
                      <a:rPr lang="en-US" b="0" i="1" smtClean="0">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ctrlPr>
                                          <a:rPr lang="en-US" i="1">
                                            <a:latin typeface="Cambria Math" panose="02040503050406030204" pitchFamily="18" charset="0"/>
                                          </a:rPr>
                                        </m:ctrlPr>
                                      </m:dPr>
                                      <m:e>
                                        <m:r>
                                          <a:rPr lang="en-US" b="0" i="1" smtClean="0">
                                            <a:latin typeface="Cambria Math" panose="02040503050406030204" pitchFamily="18" charset="0"/>
                                          </a:rPr>
                                          <m:t>𝑃</m:t>
                                        </m:r>
                                      </m:e>
                                      <m:e>
                                        <m:r>
                                          <a:rPr lang="en-US" i="1">
                                            <a:latin typeface="Cambria Math" panose="02040503050406030204" pitchFamily="18" charset="0"/>
                                          </a:rPr>
                                          <m:t>𝑥</m:t>
                                        </m:r>
                                      </m:e>
                                    </m:d>
                                  </m:e>
                                </m:func>
                              </m:num>
                              <m:den>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ctrlPr>
                                          <a:rPr lang="en-US" i="1">
                                            <a:latin typeface="Cambria Math" panose="02040503050406030204" pitchFamily="18" charset="0"/>
                                          </a:rPr>
                                        </m:ctrlPr>
                                      </m:dPr>
                                      <m:e>
                                        <m:r>
                                          <a:rPr lang="en-US" b="0" i="1" smtClean="0">
                                            <a:latin typeface="Cambria Math" panose="02040503050406030204" pitchFamily="18" charset="0"/>
                                          </a:rPr>
                                          <m:t>𝑊</m:t>
                                        </m:r>
                                      </m:e>
                                      <m:e>
                                        <m:r>
                                          <a:rPr lang="en-US" i="1">
                                            <a:latin typeface="Cambria Math" panose="02040503050406030204" pitchFamily="18" charset="0"/>
                                          </a:rPr>
                                          <m:t>𝑥</m:t>
                                        </m:r>
                                      </m:e>
                                    </m:d>
                                  </m:e>
                                </m:func>
                              </m:den>
                            </m:f>
                          </m:e>
                        </m:d>
                      </m:e>
                    </m:func>
                  </m:oMath>
                </a14:m>
                <a:endParaRPr lang="en-US" dirty="0"/>
              </a:p>
              <a:p>
                <a:r>
                  <a:rPr lang="en-US" dirty="0"/>
                  <a:t>Such that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𝑀</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r>
                          <a:rPr lang="en-US" b="0" i="1" smtClean="0">
                            <a:latin typeface="Cambria Math" panose="02040503050406030204" pitchFamily="18" charset="0"/>
                          </a:rPr>
                          <m:t>𝑊</m:t>
                        </m:r>
                        <m:r>
                          <a:rPr lang="en-US" b="0" i="1" smtClean="0">
                            <a:latin typeface="Cambria Math" panose="02040503050406030204" pitchFamily="18" charset="0"/>
                          </a:rPr>
                          <m:t>|</m:t>
                        </m:r>
                        <m:r>
                          <a:rPr lang="en-US" b="0" i="1" smtClean="0">
                            <a:latin typeface="Cambria Math" panose="02040503050406030204" pitchFamily="18" charset="0"/>
                          </a:rPr>
                          <m:t>𝑀</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𝑊</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𝑀</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m:t>
                        </m:r>
                        <m:r>
                          <a:rPr lang="en-US" b="0" i="1" smtClean="0">
                            <a:latin typeface="Cambria Math" panose="02040503050406030204" pitchFamily="18" charset="0"/>
                          </a:rPr>
                          <m:t>𝑀</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𝑊</m:t>
                        </m:r>
                      </m:sub>
                    </m:sSub>
                  </m:oMath>
                </a14:m>
                <a:endParaRPr lang="en-US" dirty="0"/>
              </a:p>
              <a:p>
                <a:pPr marL="457200" lvl="1" indent="0">
                  <a:buNone/>
                </a:pPr>
                <a:endParaRPr lang="en-US" dirty="0"/>
              </a:p>
              <a:p>
                <a:pPr lvl="1"/>
                <a:endParaRPr lang="en-US" dirty="0"/>
              </a:p>
            </p:txBody>
          </p:sp>
        </mc:Choice>
        <mc:Fallback>
          <p:sp>
            <p:nvSpPr>
              <p:cNvPr id="3" name="Content Placeholder 2">
                <a:extLst>
                  <a:ext uri="{FF2B5EF4-FFF2-40B4-BE49-F238E27FC236}">
                    <a16:creationId xmlns:a16="http://schemas.microsoft.com/office/drawing/2014/main" id="{E8CC5058-E1C6-538F-D28B-083DC5E6BEE1}"/>
                  </a:ext>
                </a:extLst>
              </p:cNvPr>
              <p:cNvSpPr>
                <a:spLocks noGrp="1" noRot="1" noChangeAspect="1" noMove="1" noResize="1" noEditPoints="1" noAdjustHandles="1" noChangeArrowheads="1" noChangeShapeType="1" noTextEdit="1"/>
              </p:cNvSpPr>
              <p:nvPr>
                <p:ph idx="1"/>
              </p:nvPr>
            </p:nvSpPr>
            <p:spPr>
              <a:xfrm>
                <a:off x="838200" y="1825624"/>
                <a:ext cx="10515600" cy="4845339"/>
              </a:xfrm>
              <a:blipFill>
                <a:blip r:embed="rId2"/>
                <a:stretch>
                  <a:fillRect l="-1086" t="-2089" r="-603"/>
                </a:stretch>
              </a:blipFill>
            </p:spPr>
            <p:txBody>
              <a:bodyPr/>
              <a:lstStyle/>
              <a:p>
                <a:r>
                  <a:rPr lang="en-US">
                    <a:noFill/>
                  </a:rPr>
                  <a:t> </a:t>
                </a:r>
              </a:p>
            </p:txBody>
          </p:sp>
        </mc:Fallback>
      </mc:AlternateContent>
    </p:spTree>
    <p:extLst>
      <p:ext uri="{BB962C8B-B14F-4D97-AF65-F5344CB8AC3E}">
        <p14:creationId xmlns:p14="http://schemas.microsoft.com/office/powerpoint/2010/main" val="21459446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55695-4381-80C5-8DF2-151B487B9D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22A8C2-E89F-6041-51E0-3FA28AA8B9B0}"/>
              </a:ext>
            </a:extLst>
          </p:cNvPr>
          <p:cNvSpPr>
            <a:spLocks noGrp="1"/>
          </p:cNvSpPr>
          <p:nvPr>
            <p:ph type="title"/>
          </p:nvPr>
        </p:nvSpPr>
        <p:spPr/>
        <p:txBody>
          <a:bodyPr/>
          <a:lstStyle/>
          <a:p>
            <a:r>
              <a:rPr lang="en-US" dirty="0"/>
              <a:t>Multinomial Logit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42A73B5-E690-601E-456B-B0DD381E55E9}"/>
                  </a:ext>
                </a:extLst>
              </p:cNvPr>
              <p:cNvSpPr>
                <a:spLocks noGrp="1"/>
              </p:cNvSpPr>
              <p:nvPr>
                <p:ph idx="1"/>
              </p:nvPr>
            </p:nvSpPr>
            <p:spPr>
              <a:xfrm>
                <a:off x="838200" y="1825624"/>
                <a:ext cx="10515600" cy="4845339"/>
              </a:xfrm>
            </p:spPr>
            <p:txBody>
              <a:bodyPr/>
              <a:lstStyle/>
              <a:p>
                <a:r>
                  <a:rPr lang="en-US" dirty="0"/>
                  <a:t>Why don’t we just estimate three binaries instead?</a:t>
                </a:r>
              </a:p>
              <a:p>
                <a:pPr lvl="1"/>
                <a:r>
                  <a:rPr lang="en-US" dirty="0"/>
                  <a:t>We are comparing one alternative to a base alternative</a:t>
                </a:r>
              </a:p>
              <a:p>
                <a:pPr lvl="1"/>
                <a:r>
                  <a:rPr lang="en-US" dirty="0"/>
                  <a:t>When we compare </a:t>
                </a:r>
                <a14:m>
                  <m:oMath xmlns:m="http://schemas.openxmlformats.org/officeDocument/2006/math">
                    <m:r>
                      <a:rPr lang="en-US" b="0" i="1" smtClean="0">
                        <a:latin typeface="Cambria Math" panose="02040503050406030204" pitchFamily="18" charset="0"/>
                      </a:rPr>
                      <m:t>𝑃</m:t>
                    </m:r>
                  </m:oMath>
                </a14:m>
                <a:r>
                  <a:rPr lang="en-US" dirty="0"/>
                  <a:t> to </a:t>
                </a:r>
                <a14:m>
                  <m:oMath xmlns:m="http://schemas.openxmlformats.org/officeDocument/2006/math">
                    <m:r>
                      <a:rPr lang="en-US" b="0" i="1" smtClean="0">
                        <a:latin typeface="Cambria Math" panose="02040503050406030204" pitchFamily="18" charset="0"/>
                      </a:rPr>
                      <m:t>𝑀</m:t>
                    </m:r>
                  </m:oMath>
                </a14:m>
                <a:r>
                  <a:rPr lang="en-US" dirty="0"/>
                  <a:t>, all observations that choose </a:t>
                </a:r>
                <a14:m>
                  <m:oMath xmlns:m="http://schemas.openxmlformats.org/officeDocument/2006/math">
                    <m:r>
                      <a:rPr lang="en-US" b="0" i="1" smtClean="0">
                        <a:latin typeface="Cambria Math" panose="02040503050406030204" pitchFamily="18" charset="0"/>
                      </a:rPr>
                      <m:t>𝑊</m:t>
                    </m:r>
                  </m:oMath>
                </a14:m>
                <a:r>
                  <a:rPr lang="en-US" dirty="0"/>
                  <a:t> will drop</a:t>
                </a:r>
              </a:p>
              <a:p>
                <a:r>
                  <a:rPr lang="en-US" dirty="0"/>
                  <a:t>We need a base alternative for comparison</a:t>
                </a:r>
              </a:p>
              <a:p>
                <a:pPr lvl="1"/>
                <a:r>
                  <a:rPr lang="en-US" dirty="0"/>
                  <a:t>If </a:t>
                </a:r>
                <a14:m>
                  <m:oMath xmlns:m="http://schemas.openxmlformats.org/officeDocument/2006/math">
                    <m:r>
                      <a:rPr lang="en-US" b="0" i="1" smtClean="0">
                        <a:latin typeface="Cambria Math" panose="02040503050406030204" pitchFamily="18" charset="0"/>
                      </a:rPr>
                      <m:t>𝑀</m:t>
                    </m:r>
                  </m:oMath>
                </a14:m>
                <a:r>
                  <a:rPr lang="en-US" dirty="0"/>
                  <a:t> is our base alternative, then</a:t>
                </a:r>
              </a:p>
              <a:p>
                <a:pPr lvl="1"/>
                <a:r>
                  <a:rPr lang="en-US" dirty="0"/>
                  <a:t>We estimate </a:t>
                </a:r>
                <a14:m>
                  <m:oMath xmlns:m="http://schemas.openxmlformats.org/officeDocument/2006/math">
                    <m:r>
                      <a:rPr lang="en-US" b="0" i="1" smtClean="0">
                        <a:latin typeface="Cambria Math" panose="02040503050406030204" pitchFamily="18" charset="0"/>
                      </a:rPr>
                      <m:t>𝑊</m:t>
                    </m:r>
                  </m:oMath>
                </a14:m>
                <a:r>
                  <a:rPr lang="en-US" dirty="0"/>
                  <a:t> versus </a:t>
                </a:r>
                <a14:m>
                  <m:oMath xmlns:m="http://schemas.openxmlformats.org/officeDocument/2006/math">
                    <m:r>
                      <a:rPr lang="en-US" b="0" i="1" smtClean="0">
                        <a:latin typeface="Cambria Math" panose="02040503050406030204" pitchFamily="18" charset="0"/>
                      </a:rPr>
                      <m:t>𝑀</m:t>
                    </m:r>
                  </m:oMath>
                </a14:m>
                <a:endParaRPr lang="en-US" dirty="0"/>
              </a:p>
              <a:p>
                <a:pPr lvl="1"/>
                <a:r>
                  <a:rPr lang="en-US" dirty="0"/>
                  <a:t>We estimate </a:t>
                </a:r>
                <a14:m>
                  <m:oMath xmlns:m="http://schemas.openxmlformats.org/officeDocument/2006/math">
                    <m:r>
                      <a:rPr lang="en-US" b="0" i="1" smtClean="0">
                        <a:latin typeface="Cambria Math" panose="02040503050406030204" pitchFamily="18" charset="0"/>
                      </a:rPr>
                      <m:t>𝑃</m:t>
                    </m:r>
                  </m:oMath>
                </a14:m>
                <a:r>
                  <a:rPr lang="en-US" dirty="0"/>
                  <a:t> versus </a:t>
                </a:r>
                <a14:m>
                  <m:oMath xmlns:m="http://schemas.openxmlformats.org/officeDocument/2006/math">
                    <m:r>
                      <a:rPr lang="en-US" b="0" i="1" smtClean="0">
                        <a:latin typeface="Cambria Math" panose="02040503050406030204" pitchFamily="18" charset="0"/>
                      </a:rPr>
                      <m:t>𝑀</m:t>
                    </m:r>
                  </m:oMath>
                </a14:m>
                <a:endParaRPr lang="en-US" dirty="0"/>
              </a:p>
              <a:p>
                <a:endParaRPr lang="en-US" dirty="0"/>
              </a:p>
              <a:p>
                <a:pPr lvl="1"/>
                <a:endParaRPr lang="en-US" dirty="0"/>
              </a:p>
              <a:p>
                <a:pPr marL="457200" lvl="1" indent="0">
                  <a:buNone/>
                </a:pPr>
                <a:endParaRPr lang="en-US" dirty="0"/>
              </a:p>
              <a:p>
                <a:pPr lvl="1"/>
                <a:endParaRPr lang="en-US" dirty="0"/>
              </a:p>
            </p:txBody>
          </p:sp>
        </mc:Choice>
        <mc:Fallback>
          <p:sp>
            <p:nvSpPr>
              <p:cNvPr id="3" name="Content Placeholder 2">
                <a:extLst>
                  <a:ext uri="{FF2B5EF4-FFF2-40B4-BE49-F238E27FC236}">
                    <a16:creationId xmlns:a16="http://schemas.microsoft.com/office/drawing/2014/main" id="{142A73B5-E690-601E-456B-B0DD381E55E9}"/>
                  </a:ext>
                </a:extLst>
              </p:cNvPr>
              <p:cNvSpPr>
                <a:spLocks noGrp="1" noRot="1" noChangeAspect="1" noMove="1" noResize="1" noEditPoints="1" noAdjustHandles="1" noChangeArrowheads="1" noChangeShapeType="1" noTextEdit="1"/>
              </p:cNvSpPr>
              <p:nvPr>
                <p:ph idx="1"/>
              </p:nvPr>
            </p:nvSpPr>
            <p:spPr>
              <a:xfrm>
                <a:off x="838200" y="1825624"/>
                <a:ext cx="10515600" cy="4845339"/>
              </a:xfrm>
              <a:blipFill>
                <a:blip r:embed="rId2"/>
                <a:stretch>
                  <a:fillRect l="-1086" t="-2089"/>
                </a:stretch>
              </a:blipFill>
            </p:spPr>
            <p:txBody>
              <a:bodyPr/>
              <a:lstStyle/>
              <a:p>
                <a:r>
                  <a:rPr lang="en-US">
                    <a:noFill/>
                  </a:rPr>
                  <a:t> </a:t>
                </a:r>
              </a:p>
            </p:txBody>
          </p:sp>
        </mc:Fallback>
      </mc:AlternateContent>
    </p:spTree>
    <p:extLst>
      <p:ext uri="{BB962C8B-B14F-4D97-AF65-F5344CB8AC3E}">
        <p14:creationId xmlns:p14="http://schemas.microsoft.com/office/powerpoint/2010/main" val="9627245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04333-DE18-CB73-80C7-E348E6D194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3D5CA8-FCB0-7449-D32F-D15EA87FAADD}"/>
              </a:ext>
            </a:extLst>
          </p:cNvPr>
          <p:cNvSpPr>
            <a:spLocks noGrp="1"/>
          </p:cNvSpPr>
          <p:nvPr>
            <p:ph type="title"/>
          </p:nvPr>
        </p:nvSpPr>
        <p:spPr/>
        <p:txBody>
          <a:bodyPr/>
          <a:lstStyle/>
          <a:p>
            <a:r>
              <a:rPr lang="en-US" dirty="0"/>
              <a:t>Multinomial Logit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F2B8C2D-D811-6F7E-DABD-CCD92ACB708F}"/>
                  </a:ext>
                </a:extLst>
              </p:cNvPr>
              <p:cNvSpPr>
                <a:spLocks noGrp="1"/>
              </p:cNvSpPr>
              <p:nvPr>
                <p:ph idx="1"/>
              </p:nvPr>
            </p:nvSpPr>
            <p:spPr>
              <a:xfrm>
                <a:off x="838200" y="1825624"/>
                <a:ext cx="10515600" cy="4845339"/>
              </a:xfrm>
            </p:spPr>
            <p:txBody>
              <a:bodyPr/>
              <a:lstStyle/>
              <a:p>
                <a:r>
                  <a:rPr lang="en-US" dirty="0"/>
                  <a:t>The multinomial logit model can be written as log odds</a:t>
                </a:r>
              </a:p>
              <a:p>
                <a:pPr lvl="1"/>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Ω</m:t>
                            </m:r>
                          </m:e>
                          <m:sub>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𝑚</m:t>
                                        </m:r>
                                      </m:e>
                                      <m:e>
                                        <m:r>
                                          <a:rPr lang="en-US" b="0" i="1" smtClean="0">
                                            <a:latin typeface="Cambria Math" panose="02040503050406030204" pitchFamily="18" charset="0"/>
                                          </a:rPr>
                                          <m:t>𝑥</m:t>
                                        </m:r>
                                      </m:e>
                                    </m:d>
                                  </m:e>
                                </m:func>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𝑏</m:t>
                                        </m:r>
                                      </m:e>
                                      <m:e>
                                        <m:r>
                                          <a:rPr lang="en-US" b="0" i="1" smtClean="0">
                                            <a:latin typeface="Cambria Math" panose="02040503050406030204" pitchFamily="18" charset="0"/>
                                          </a:rPr>
                                          <m:t>𝑥</m:t>
                                        </m:r>
                                      </m:e>
                                    </m:d>
                                  </m:e>
                                </m:func>
                              </m:den>
                            </m:f>
                            <m:r>
                              <a:rPr lang="en-US" b="0" i="1" smtClean="0">
                                <a:latin typeface="Cambria Math" panose="02040503050406030204" pitchFamily="18" charset="0"/>
                              </a:rPr>
                              <m:t>=</m:t>
                            </m:r>
                            <m:r>
                              <a:rPr lang="en-US" b="1" i="1" smtClean="0">
                                <a:latin typeface="Cambria Math" panose="02040503050406030204" pitchFamily="18" charset="0"/>
                              </a:rPr>
                              <m:t>𝒙</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𝜷</m:t>
                                </m:r>
                              </m:e>
                              <m:sub>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sub>
                            </m:sSub>
                          </m:e>
                        </m:func>
                      </m:e>
                    </m:func>
                  </m:oMath>
                </a14:m>
                <a:r>
                  <a:rPr lang="en-US" dirty="0"/>
                  <a:t> for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=1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𝐽</m:t>
                    </m:r>
                  </m:oMath>
                </a14:m>
                <a:endParaRPr lang="en-US" dirty="0"/>
              </a:p>
              <a:p>
                <a:pPr lvl="1"/>
                <a:r>
                  <a:rPr lang="en-US" dirty="0"/>
                  <a:t>Where </a:t>
                </a:r>
                <a14:m>
                  <m:oMath xmlns:m="http://schemas.openxmlformats.org/officeDocument/2006/math">
                    <m:r>
                      <a:rPr lang="en-US" b="0" i="1" smtClean="0">
                        <a:latin typeface="Cambria Math" panose="02040503050406030204" pitchFamily="18" charset="0"/>
                      </a:rPr>
                      <m:t>𝑏</m:t>
                    </m:r>
                  </m:oMath>
                </a14:m>
                <a:r>
                  <a:rPr lang="en-US" dirty="0"/>
                  <a:t> is the base alternative, or reference alternative</a:t>
                </a:r>
              </a:p>
              <a:p>
                <a:pPr lvl="1"/>
                <a14:m>
                  <m:oMath xmlns:m="http://schemas.openxmlformats.org/officeDocument/2006/math">
                    <m:r>
                      <a:rPr lang="en-US" b="0" i="1" smtClean="0">
                        <a:latin typeface="Cambria Math" panose="02040503050406030204" pitchFamily="18" charset="0"/>
                      </a:rPr>
                      <m:t>𝑚</m:t>
                    </m:r>
                  </m:oMath>
                </a14:m>
                <a:r>
                  <a:rPr lang="en-US" dirty="0"/>
                  <a:t> is the </a:t>
                </a:r>
                <a14:m>
                  <m:oMath xmlns:m="http://schemas.openxmlformats.org/officeDocument/2006/math">
                    <m:r>
                      <a:rPr lang="en-US" b="0" i="1" smtClean="0">
                        <a:latin typeface="Cambria Math" panose="02040503050406030204" pitchFamily="18" charset="0"/>
                      </a:rPr>
                      <m:t>𝐽</m:t>
                    </m:r>
                  </m:oMath>
                </a14:m>
                <a:r>
                  <a:rPr lang="en-US" dirty="0"/>
                  <a:t> alternative to compare to </a:t>
                </a:r>
                <a14:m>
                  <m:oMath xmlns:m="http://schemas.openxmlformats.org/officeDocument/2006/math">
                    <m:r>
                      <a:rPr lang="en-US" b="0" i="1" smtClean="0">
                        <a:latin typeface="Cambria Math" panose="02040503050406030204" pitchFamily="18" charset="0"/>
                      </a:rPr>
                      <m:t>𝑏</m:t>
                    </m:r>
                  </m:oMath>
                </a14:m>
                <a:endParaRPr lang="en-US" dirty="0"/>
              </a:p>
              <a:p>
                <a:r>
                  <a:rPr lang="en-US" dirty="0"/>
                  <a:t>Solve </a:t>
                </a:r>
                <a14:m>
                  <m:oMath xmlns:m="http://schemas.openxmlformats.org/officeDocument/2006/math">
                    <m:r>
                      <a:rPr lang="en-US" b="0" i="1" smtClean="0">
                        <a:latin typeface="Cambria Math" panose="02040503050406030204" pitchFamily="18" charset="0"/>
                      </a:rPr>
                      <m:t>𝐽𝑡h</m:t>
                    </m:r>
                  </m:oMath>
                </a14:m>
                <a:r>
                  <a:rPr lang="en-US" dirty="0"/>
                  <a:t> equation to compute predicted probabilities</a:t>
                </a:r>
              </a:p>
              <a:p>
                <a:pPr lvl="1"/>
                <a:r>
                  <a:rPr lang="en-US" b="0" dirty="0"/>
                  <a:t>For </a:t>
                </a: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1" i="1" smtClean="0">
                                <a:latin typeface="Cambria Math" panose="02040503050406030204" pitchFamily="18" charset="0"/>
                              </a:rPr>
                              <m:t>𝒙</m:t>
                            </m:r>
                          </m:e>
                        </m:d>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1" i="1" smtClean="0">
                                    <a:latin typeface="Cambria Math" panose="02040503050406030204" pitchFamily="18" charset="0"/>
                                  </a:rPr>
                                  <m:t>𝒙</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𝜷</m:t>
                                    </m:r>
                                  </m:e>
                                  <m:sub>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𝑏</m:t>
                                    </m:r>
                                  </m:sub>
                                </m:sSub>
                              </m:e>
                            </m:d>
                          </m:e>
                        </m:func>
                      </m:num>
                      <m:den>
                        <m:r>
                          <a:rPr lang="en-US" b="0" i="1" smtClean="0">
                            <a:latin typeface="Cambria Math" panose="02040503050406030204" pitchFamily="18" charset="0"/>
                          </a:rPr>
                          <m:t>1+</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𝐽</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1" i="1" smtClean="0">
                                        <a:latin typeface="Cambria Math" panose="02040503050406030204" pitchFamily="18" charset="0"/>
                                      </a:rPr>
                                    </m:ctrlPr>
                                  </m:dPr>
                                  <m:e>
                                    <m:r>
                                      <a:rPr lang="en-US" b="1" i="1" smtClean="0">
                                        <a:latin typeface="Cambria Math" panose="02040503050406030204" pitchFamily="18" charset="0"/>
                                      </a:rPr>
                                      <m:t>𝒙</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𝜷</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𝑏</m:t>
                                        </m:r>
                                      </m:sub>
                                    </m:sSub>
                                  </m:e>
                                </m:d>
                              </m:e>
                            </m:func>
                          </m:e>
                        </m:nary>
                      </m:den>
                    </m:f>
                    <m:r>
                      <a:rPr lang="en-US" b="0" i="1" smtClean="0">
                        <a:latin typeface="Cambria Math" panose="02040503050406030204" pitchFamily="18" charset="0"/>
                      </a:rPr>
                      <m:t>=</m:t>
                    </m:r>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r>
                                  <a:rPr lang="en-US" b="1" i="1">
                                    <a:latin typeface="Cambria Math" panose="02040503050406030204" pitchFamily="18" charset="0"/>
                                  </a:rPr>
                                  <m:t>𝒙</m:t>
                                </m:r>
                                <m:sSub>
                                  <m:sSubPr>
                                    <m:ctrlPr>
                                      <a:rPr lang="en-US" b="1" i="1">
                                        <a:latin typeface="Cambria Math" panose="02040503050406030204" pitchFamily="18" charset="0"/>
                                      </a:rPr>
                                    </m:ctrlPr>
                                  </m:sSubPr>
                                  <m:e>
                                    <m:r>
                                      <a:rPr lang="en-US" b="1" i="1">
                                        <a:latin typeface="Cambria Math" panose="02040503050406030204" pitchFamily="18" charset="0"/>
                                      </a:rPr>
                                      <m:t>𝜷</m:t>
                                    </m:r>
                                  </m:e>
                                  <m:sub>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𝑏</m:t>
                                    </m:r>
                                  </m:sub>
                                </m:sSub>
                              </m:e>
                            </m:d>
                          </m:e>
                        </m:func>
                      </m:num>
                      <m:den>
                        <m:func>
                          <m:funcPr>
                            <m:ctrlPr>
                              <a:rPr lang="en-US" b="0" i="1" smtClean="0">
                                <a:latin typeface="Cambria Math" panose="02040503050406030204" pitchFamily="18" charset="0"/>
                              </a:rPr>
                            </m:ctrlPr>
                          </m:funcPr>
                          <m:fName>
                            <m:r>
                              <a:rPr lang="en-US" b="0" i="0" smtClean="0">
                                <a:latin typeface="Cambria Math" panose="02040503050406030204" pitchFamily="18" charset="0"/>
                              </a:rPr>
                              <m:t>1+</m:t>
                            </m:r>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1" i="1" smtClean="0">
                                    <a:latin typeface="Cambria Math" panose="02040503050406030204" pitchFamily="18" charset="0"/>
                                  </a:rPr>
                                  <m:t>𝒙</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𝜷</m:t>
                                    </m:r>
                                  </m:e>
                                  <m:sub>
                                    <m:r>
                                      <a:rPr lang="en-US" b="0" i="1" smtClean="0">
                                        <a:latin typeface="Cambria Math" panose="02040503050406030204" pitchFamily="18" charset="0"/>
                                      </a:rPr>
                                      <m:t>1|</m:t>
                                    </m:r>
                                    <m:r>
                                      <a:rPr lang="en-US" b="0" i="1" smtClean="0">
                                        <a:latin typeface="Cambria Math" panose="02040503050406030204" pitchFamily="18" charset="0"/>
                                      </a:rPr>
                                      <m:t>𝑏</m:t>
                                    </m:r>
                                  </m:sub>
                                </m:sSub>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1" i="1" smtClean="0">
                                        <a:latin typeface="Cambria Math" panose="02040503050406030204" pitchFamily="18" charset="0"/>
                                      </a:rPr>
                                      <m:t>𝒙</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𝜷</m:t>
                                        </m:r>
                                      </m:e>
                                      <m:sub>
                                        <m:r>
                                          <a:rPr lang="en-US" b="0" i="1" smtClean="0">
                                            <a:latin typeface="Cambria Math" panose="02040503050406030204" pitchFamily="18" charset="0"/>
                                          </a:rPr>
                                          <m:t>𝐽</m:t>
                                        </m:r>
                                        <m:r>
                                          <a:rPr lang="en-US" b="0" i="1" smtClean="0">
                                            <a:latin typeface="Cambria Math" panose="02040503050406030204" pitchFamily="18" charset="0"/>
                                          </a:rPr>
                                          <m:t>|</m:t>
                                        </m:r>
                                        <m:r>
                                          <a:rPr lang="en-US" b="0" i="1" smtClean="0">
                                            <a:latin typeface="Cambria Math" panose="02040503050406030204" pitchFamily="18" charset="0"/>
                                          </a:rPr>
                                          <m:t>𝑏</m:t>
                                        </m:r>
                                      </m:sub>
                                    </m:sSub>
                                  </m:e>
                                </m:d>
                              </m:e>
                            </m:func>
                          </m:e>
                        </m:func>
                      </m:den>
                    </m:f>
                  </m:oMath>
                </a14:m>
                <a:endParaRPr lang="en-US" dirty="0"/>
              </a:p>
              <a:p>
                <a:pPr lvl="1"/>
                <a:r>
                  <a:rPr lang="en-US" dirty="0"/>
                  <a:t>For </a:t>
                </a: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𝑏</m:t>
                            </m:r>
                          </m:e>
                          <m:e>
                            <m:r>
                              <a:rPr lang="en-US" b="0" i="1" smtClean="0">
                                <a:latin typeface="Cambria Math" panose="02040503050406030204" pitchFamily="18" charset="0"/>
                              </a:rPr>
                              <m:t>𝑥</m:t>
                            </m:r>
                          </m:e>
                        </m:d>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nary>
                          <m:naryPr>
                            <m:chr m:val="∑"/>
                            <m:ctrlPr>
                              <a:rPr lang="en-US"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𝐽</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b="1" i="1">
                                        <a:latin typeface="Cambria Math" panose="02040503050406030204" pitchFamily="18" charset="0"/>
                                      </a:rPr>
                                    </m:ctrlPr>
                                  </m:dPr>
                                  <m:e>
                                    <m:r>
                                      <a:rPr lang="en-US" b="1" i="1">
                                        <a:latin typeface="Cambria Math" panose="02040503050406030204" pitchFamily="18" charset="0"/>
                                      </a:rPr>
                                      <m:t>𝒙</m:t>
                                    </m:r>
                                    <m:sSub>
                                      <m:sSubPr>
                                        <m:ctrlPr>
                                          <a:rPr lang="en-US" b="1" i="1" smtClean="0">
                                            <a:latin typeface="Cambria Math" panose="02040503050406030204" pitchFamily="18" charset="0"/>
                                          </a:rPr>
                                        </m:ctrlPr>
                                      </m:sSubPr>
                                      <m:e>
                                        <m:r>
                                          <a:rPr lang="en-US" b="1" i="1">
                                            <a:latin typeface="Cambria Math" panose="02040503050406030204" pitchFamily="18" charset="0"/>
                                          </a:rPr>
                                          <m:t>𝜷</m:t>
                                        </m:r>
                                      </m:e>
                                      <m:sub>
                                        <m:r>
                                          <a:rPr lang="en-US" i="1" smtClean="0">
                                            <a:latin typeface="Cambria Math" panose="02040503050406030204" pitchFamily="18" charset="0"/>
                                          </a:rPr>
                                          <m:t>𝑗</m:t>
                                        </m:r>
                                        <m:r>
                                          <a:rPr lang="en-US" i="1" smtClean="0">
                                            <a:latin typeface="Cambria Math" panose="02040503050406030204" pitchFamily="18" charset="0"/>
                                          </a:rPr>
                                          <m:t>|</m:t>
                                        </m:r>
                                        <m:r>
                                          <a:rPr lang="en-US" i="1" smtClean="0">
                                            <a:latin typeface="Cambria Math" panose="02040503050406030204" pitchFamily="18" charset="0"/>
                                          </a:rPr>
                                          <m:t>𝑏</m:t>
                                        </m:r>
                                      </m:sub>
                                    </m:sSub>
                                  </m:e>
                                </m:d>
                              </m:e>
                            </m:func>
                          </m:e>
                        </m:nary>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func>
                          <m:funcPr>
                            <m:ctrlPr>
                              <a:rPr lang="en-US" i="1">
                                <a:latin typeface="Cambria Math" panose="02040503050406030204" pitchFamily="18" charset="0"/>
                              </a:rPr>
                            </m:ctrlPr>
                          </m:funcPr>
                          <m:fName>
                            <m:r>
                              <a:rPr lang="en-US">
                                <a:latin typeface="Cambria Math" panose="02040503050406030204" pitchFamily="18" charset="0"/>
                              </a:rPr>
                              <m:t>1+</m:t>
                            </m:r>
                            <m:r>
                              <m:rPr>
                                <m:sty m:val="p"/>
                              </m:rPr>
                              <a:rPr lang="en-US">
                                <a:latin typeface="Cambria Math" panose="02040503050406030204" pitchFamily="18" charset="0"/>
                              </a:rPr>
                              <m:t>exp</m:t>
                            </m:r>
                          </m:fName>
                          <m:e>
                            <m:d>
                              <m:dPr>
                                <m:ctrlPr>
                                  <a:rPr lang="en-US" i="1">
                                    <a:latin typeface="Cambria Math" panose="02040503050406030204" pitchFamily="18" charset="0"/>
                                  </a:rPr>
                                </m:ctrlPr>
                              </m:dPr>
                              <m:e>
                                <m:r>
                                  <a:rPr lang="en-US" b="1" i="1">
                                    <a:latin typeface="Cambria Math" panose="02040503050406030204" pitchFamily="18" charset="0"/>
                                  </a:rPr>
                                  <m:t>𝒙</m:t>
                                </m:r>
                                <m:sSub>
                                  <m:sSubPr>
                                    <m:ctrlPr>
                                      <a:rPr lang="en-US" i="1">
                                        <a:latin typeface="Cambria Math" panose="02040503050406030204" pitchFamily="18" charset="0"/>
                                      </a:rPr>
                                    </m:ctrlPr>
                                  </m:sSubPr>
                                  <m:e>
                                    <m:r>
                                      <a:rPr lang="en-US" b="1" i="1">
                                        <a:latin typeface="Cambria Math" panose="02040503050406030204" pitchFamily="18" charset="0"/>
                                      </a:rPr>
                                      <m:t>𝜷</m:t>
                                    </m:r>
                                  </m:e>
                                  <m:sub>
                                    <m:r>
                                      <a:rPr lang="en-US" i="1">
                                        <a:latin typeface="Cambria Math" panose="02040503050406030204" pitchFamily="18" charset="0"/>
                                      </a:rPr>
                                      <m:t>1|</m:t>
                                    </m:r>
                                    <m:r>
                                      <a:rPr lang="en-US" i="1">
                                        <a:latin typeface="Cambria Math" panose="02040503050406030204" pitchFamily="18" charset="0"/>
                                      </a:rPr>
                                      <m:t>𝑏</m:t>
                                    </m:r>
                                  </m:sub>
                                </m:sSub>
                              </m:e>
                            </m:d>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r>
                                      <a:rPr lang="en-US" b="1" i="1">
                                        <a:latin typeface="Cambria Math" panose="02040503050406030204" pitchFamily="18" charset="0"/>
                                      </a:rPr>
                                      <m:t>𝒙</m:t>
                                    </m:r>
                                    <m:sSub>
                                      <m:sSubPr>
                                        <m:ctrlPr>
                                          <a:rPr lang="en-US" i="1">
                                            <a:latin typeface="Cambria Math" panose="02040503050406030204" pitchFamily="18" charset="0"/>
                                          </a:rPr>
                                        </m:ctrlPr>
                                      </m:sSubPr>
                                      <m:e>
                                        <m:r>
                                          <a:rPr lang="en-US" b="1" i="1">
                                            <a:latin typeface="Cambria Math" panose="02040503050406030204" pitchFamily="18" charset="0"/>
                                          </a:rPr>
                                          <m:t>𝜷</m:t>
                                        </m:r>
                                      </m:e>
                                      <m:sub>
                                        <m:r>
                                          <a:rPr lang="en-US" i="1">
                                            <a:latin typeface="Cambria Math" panose="02040503050406030204" pitchFamily="18" charset="0"/>
                                          </a:rPr>
                                          <m:t>𝐽</m:t>
                                        </m:r>
                                        <m:r>
                                          <a:rPr lang="en-US" i="1">
                                            <a:latin typeface="Cambria Math" panose="02040503050406030204" pitchFamily="18" charset="0"/>
                                          </a:rPr>
                                          <m:t>|</m:t>
                                        </m:r>
                                        <m:r>
                                          <a:rPr lang="en-US" i="1">
                                            <a:latin typeface="Cambria Math" panose="02040503050406030204" pitchFamily="18" charset="0"/>
                                          </a:rPr>
                                          <m:t>𝑏</m:t>
                                        </m:r>
                                      </m:sub>
                                    </m:sSub>
                                  </m:e>
                                </m:d>
                              </m:e>
                            </m:func>
                          </m:e>
                        </m:func>
                      </m:den>
                    </m:f>
                  </m:oMath>
                </a14:m>
                <a:endParaRPr lang="en-US" dirty="0"/>
              </a:p>
              <a:p>
                <a:pPr lvl="1"/>
                <a:endParaRPr lang="en-US" dirty="0"/>
              </a:p>
              <a:p>
                <a:endParaRPr lang="en-US" dirty="0"/>
              </a:p>
              <a:p>
                <a:endParaRPr lang="en-US" dirty="0"/>
              </a:p>
              <a:p>
                <a:pPr lvl="1"/>
                <a:endParaRPr lang="en-US" dirty="0"/>
              </a:p>
              <a:p>
                <a:pPr marL="457200" lvl="1" indent="0">
                  <a:buNone/>
                </a:pPr>
                <a:endParaRPr lang="en-US" dirty="0"/>
              </a:p>
              <a:p>
                <a:pPr lvl="1"/>
                <a:endParaRPr lang="en-US" dirty="0"/>
              </a:p>
            </p:txBody>
          </p:sp>
        </mc:Choice>
        <mc:Fallback>
          <p:sp>
            <p:nvSpPr>
              <p:cNvPr id="3" name="Content Placeholder 2">
                <a:extLst>
                  <a:ext uri="{FF2B5EF4-FFF2-40B4-BE49-F238E27FC236}">
                    <a16:creationId xmlns:a16="http://schemas.microsoft.com/office/drawing/2014/main" id="{4F2B8C2D-D811-6F7E-DABD-CCD92ACB708F}"/>
                  </a:ext>
                </a:extLst>
              </p:cNvPr>
              <p:cNvSpPr>
                <a:spLocks noGrp="1" noRot="1" noChangeAspect="1" noMove="1" noResize="1" noEditPoints="1" noAdjustHandles="1" noChangeArrowheads="1" noChangeShapeType="1" noTextEdit="1"/>
              </p:cNvSpPr>
              <p:nvPr>
                <p:ph idx="1"/>
              </p:nvPr>
            </p:nvSpPr>
            <p:spPr>
              <a:xfrm>
                <a:off x="838200" y="1825624"/>
                <a:ext cx="10515600" cy="4845339"/>
              </a:xfrm>
              <a:blipFill>
                <a:blip r:embed="rId2"/>
                <a:stretch>
                  <a:fillRect l="-1086" t="-2089"/>
                </a:stretch>
              </a:blipFill>
            </p:spPr>
            <p:txBody>
              <a:bodyPr/>
              <a:lstStyle/>
              <a:p>
                <a:r>
                  <a:rPr lang="en-US">
                    <a:noFill/>
                  </a:rPr>
                  <a:t> </a:t>
                </a:r>
              </a:p>
            </p:txBody>
          </p:sp>
        </mc:Fallback>
      </mc:AlternateContent>
    </p:spTree>
    <p:extLst>
      <p:ext uri="{BB962C8B-B14F-4D97-AF65-F5344CB8AC3E}">
        <p14:creationId xmlns:p14="http://schemas.microsoft.com/office/powerpoint/2010/main" val="24326764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51869-2841-AEE2-30A0-4593EADE34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DC53F2-6432-F9D7-07B7-5828FE3C07D2}"/>
              </a:ext>
            </a:extLst>
          </p:cNvPr>
          <p:cNvSpPr>
            <a:spLocks noGrp="1"/>
          </p:cNvSpPr>
          <p:nvPr>
            <p:ph type="title"/>
          </p:nvPr>
        </p:nvSpPr>
        <p:spPr/>
        <p:txBody>
          <a:bodyPr/>
          <a:lstStyle/>
          <a:p>
            <a:r>
              <a:rPr lang="en-US" dirty="0"/>
              <a:t>Multinomial Logit Model</a:t>
            </a:r>
          </a:p>
        </p:txBody>
      </p:sp>
      <p:sp>
        <p:nvSpPr>
          <p:cNvPr id="3" name="Content Placeholder 2">
            <a:extLst>
              <a:ext uri="{FF2B5EF4-FFF2-40B4-BE49-F238E27FC236}">
                <a16:creationId xmlns:a16="http://schemas.microsoft.com/office/drawing/2014/main" id="{29673DB1-C4E0-E2B6-50E8-7BABCCCBD15A}"/>
              </a:ext>
            </a:extLst>
          </p:cNvPr>
          <p:cNvSpPr>
            <a:spLocks noGrp="1"/>
          </p:cNvSpPr>
          <p:nvPr>
            <p:ph idx="1"/>
          </p:nvPr>
        </p:nvSpPr>
        <p:spPr>
          <a:xfrm>
            <a:off x="838200" y="1825624"/>
            <a:ext cx="10515600" cy="4845339"/>
          </a:xfrm>
        </p:spPr>
        <p:txBody>
          <a:bodyPr/>
          <a:lstStyle/>
          <a:p>
            <a:endParaRPr lang="en-US" dirty="0"/>
          </a:p>
          <a:p>
            <a:pPr lvl="1"/>
            <a:endParaRPr lang="en-US" dirty="0"/>
          </a:p>
          <a:p>
            <a:endParaRPr lang="en-US" dirty="0"/>
          </a:p>
          <a:p>
            <a:endParaRPr lang="en-US" dirty="0"/>
          </a:p>
          <a:p>
            <a:pPr lvl="1"/>
            <a:endParaRPr lang="en-US" dirty="0"/>
          </a:p>
          <a:p>
            <a:pPr marL="457200" lvl="1" indent="0">
              <a:buNone/>
            </a:pPr>
            <a:endParaRPr lang="en-US" dirty="0"/>
          </a:p>
          <a:p>
            <a:pPr lvl="1"/>
            <a:endParaRPr lang="en-US" dirty="0"/>
          </a:p>
        </p:txBody>
      </p:sp>
      <p:pic>
        <p:nvPicPr>
          <p:cNvPr id="4" name="Picture 3">
            <a:extLst>
              <a:ext uri="{FF2B5EF4-FFF2-40B4-BE49-F238E27FC236}">
                <a16:creationId xmlns:a16="http://schemas.microsoft.com/office/drawing/2014/main" id="{3FE773D2-94ED-7379-8EBC-78BFB95A5634}"/>
              </a:ext>
            </a:extLst>
          </p:cNvPr>
          <p:cNvPicPr>
            <a:picLocks noChangeAspect="1"/>
          </p:cNvPicPr>
          <p:nvPr/>
        </p:nvPicPr>
        <p:blipFill>
          <a:blip r:embed="rId2"/>
          <a:stretch>
            <a:fillRect/>
          </a:stretch>
        </p:blipFill>
        <p:spPr>
          <a:xfrm>
            <a:off x="942109" y="1388238"/>
            <a:ext cx="7650338" cy="5469762"/>
          </a:xfrm>
          <a:prstGeom prst="rect">
            <a:avLst/>
          </a:prstGeom>
        </p:spPr>
      </p:pic>
    </p:spTree>
    <p:extLst>
      <p:ext uri="{BB962C8B-B14F-4D97-AF65-F5344CB8AC3E}">
        <p14:creationId xmlns:p14="http://schemas.microsoft.com/office/powerpoint/2010/main" val="42535342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4A77C-251B-BB65-9332-42C793037A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164D3C-E9D2-11A1-6B4D-2F0D36B974FE}"/>
              </a:ext>
            </a:extLst>
          </p:cNvPr>
          <p:cNvSpPr>
            <a:spLocks noGrp="1"/>
          </p:cNvSpPr>
          <p:nvPr>
            <p:ph type="title"/>
          </p:nvPr>
        </p:nvSpPr>
        <p:spPr/>
        <p:txBody>
          <a:bodyPr/>
          <a:lstStyle/>
          <a:p>
            <a:r>
              <a:rPr lang="en-US" dirty="0"/>
              <a:t>Multinomial Logit Model</a:t>
            </a:r>
          </a:p>
        </p:txBody>
      </p:sp>
      <p:sp>
        <p:nvSpPr>
          <p:cNvPr id="3" name="Content Placeholder 2">
            <a:extLst>
              <a:ext uri="{FF2B5EF4-FFF2-40B4-BE49-F238E27FC236}">
                <a16:creationId xmlns:a16="http://schemas.microsoft.com/office/drawing/2014/main" id="{FA59E85F-6519-F3D9-CF67-F4972C43E0F6}"/>
              </a:ext>
            </a:extLst>
          </p:cNvPr>
          <p:cNvSpPr>
            <a:spLocks noGrp="1"/>
          </p:cNvSpPr>
          <p:nvPr>
            <p:ph idx="1"/>
          </p:nvPr>
        </p:nvSpPr>
        <p:spPr>
          <a:xfrm>
            <a:off x="838200" y="1825624"/>
            <a:ext cx="10515600" cy="4845339"/>
          </a:xfrm>
        </p:spPr>
        <p:txBody>
          <a:bodyPr/>
          <a:lstStyle/>
          <a:p>
            <a:r>
              <a:rPr lang="en-US" dirty="0"/>
              <a:t>Estimate the predicted probabilities for each outcome</a:t>
            </a:r>
          </a:p>
          <a:p>
            <a:pPr lvl="1"/>
            <a:endParaRPr lang="en-US" dirty="0"/>
          </a:p>
          <a:p>
            <a:endParaRPr lang="en-US" dirty="0"/>
          </a:p>
          <a:p>
            <a:endParaRPr lang="en-US" dirty="0"/>
          </a:p>
          <a:p>
            <a:pPr lvl="1"/>
            <a:endParaRPr lang="en-US" dirty="0"/>
          </a:p>
          <a:p>
            <a:pPr marL="457200" lvl="1" indent="0">
              <a:buNone/>
            </a:pPr>
            <a:endParaRPr lang="en-US" dirty="0"/>
          </a:p>
          <a:p>
            <a:pPr lvl="1"/>
            <a:endParaRPr lang="en-US" dirty="0"/>
          </a:p>
        </p:txBody>
      </p:sp>
      <p:pic>
        <p:nvPicPr>
          <p:cNvPr id="6" name="Picture 5">
            <a:extLst>
              <a:ext uri="{FF2B5EF4-FFF2-40B4-BE49-F238E27FC236}">
                <a16:creationId xmlns:a16="http://schemas.microsoft.com/office/drawing/2014/main" id="{62FB288C-1206-E1AB-4014-60808B593394}"/>
              </a:ext>
            </a:extLst>
          </p:cNvPr>
          <p:cNvPicPr>
            <a:picLocks noChangeAspect="1"/>
          </p:cNvPicPr>
          <p:nvPr/>
        </p:nvPicPr>
        <p:blipFill>
          <a:blip r:embed="rId2"/>
          <a:stretch>
            <a:fillRect/>
          </a:stretch>
        </p:blipFill>
        <p:spPr>
          <a:xfrm>
            <a:off x="1000413" y="2200563"/>
            <a:ext cx="7759700" cy="4470400"/>
          </a:xfrm>
          <a:prstGeom prst="rect">
            <a:avLst/>
          </a:prstGeom>
        </p:spPr>
      </p:pic>
      <p:sp>
        <p:nvSpPr>
          <p:cNvPr id="7" name="TextBox 6">
            <a:extLst>
              <a:ext uri="{FF2B5EF4-FFF2-40B4-BE49-F238E27FC236}">
                <a16:creationId xmlns:a16="http://schemas.microsoft.com/office/drawing/2014/main" id="{4071BC59-C853-DD4B-DE11-3EFE38BAD164}"/>
              </a:ext>
            </a:extLst>
          </p:cNvPr>
          <p:cNvSpPr txBox="1"/>
          <p:nvPr/>
        </p:nvSpPr>
        <p:spPr>
          <a:xfrm>
            <a:off x="6764481" y="4444940"/>
            <a:ext cx="2860964" cy="369332"/>
          </a:xfrm>
          <a:prstGeom prst="rect">
            <a:avLst/>
          </a:prstGeom>
          <a:noFill/>
        </p:spPr>
        <p:txBody>
          <a:bodyPr wrap="square" rtlCol="0">
            <a:spAutoFit/>
          </a:bodyPr>
          <a:lstStyle/>
          <a:p>
            <a:r>
              <a:rPr lang="en-US" dirty="0"/>
              <a:t>Reference/Base</a:t>
            </a:r>
          </a:p>
        </p:txBody>
      </p:sp>
      <p:sp>
        <p:nvSpPr>
          <p:cNvPr id="8" name="TextBox 7">
            <a:extLst>
              <a:ext uri="{FF2B5EF4-FFF2-40B4-BE49-F238E27FC236}">
                <a16:creationId xmlns:a16="http://schemas.microsoft.com/office/drawing/2014/main" id="{63944419-13A2-F690-DB9F-3140DB313497}"/>
              </a:ext>
            </a:extLst>
          </p:cNvPr>
          <p:cNvSpPr txBox="1"/>
          <p:nvPr/>
        </p:nvSpPr>
        <p:spPr>
          <a:xfrm>
            <a:off x="6764481" y="5226050"/>
            <a:ext cx="3075709" cy="369332"/>
          </a:xfrm>
          <a:prstGeom prst="rect">
            <a:avLst/>
          </a:prstGeom>
          <a:noFill/>
        </p:spPr>
        <p:txBody>
          <a:bodyPr wrap="square" rtlCol="0">
            <a:spAutoFit/>
          </a:bodyPr>
          <a:lstStyle/>
          <a:p>
            <a:r>
              <a:rPr lang="en-US" dirty="0"/>
              <a:t>Divorced/Separated/Widowed</a:t>
            </a:r>
          </a:p>
        </p:txBody>
      </p:sp>
      <p:sp>
        <p:nvSpPr>
          <p:cNvPr id="9" name="TextBox 8">
            <a:extLst>
              <a:ext uri="{FF2B5EF4-FFF2-40B4-BE49-F238E27FC236}">
                <a16:creationId xmlns:a16="http://schemas.microsoft.com/office/drawing/2014/main" id="{8BD7EFAE-2B87-D977-A61A-C50265C3294A}"/>
              </a:ext>
            </a:extLst>
          </p:cNvPr>
          <p:cNvSpPr txBox="1"/>
          <p:nvPr/>
        </p:nvSpPr>
        <p:spPr>
          <a:xfrm>
            <a:off x="6764481" y="6005945"/>
            <a:ext cx="2826327" cy="369332"/>
          </a:xfrm>
          <a:prstGeom prst="rect">
            <a:avLst/>
          </a:prstGeom>
          <a:noFill/>
        </p:spPr>
        <p:txBody>
          <a:bodyPr wrap="square" rtlCol="0">
            <a:spAutoFit/>
          </a:bodyPr>
          <a:lstStyle/>
          <a:p>
            <a:r>
              <a:rPr lang="en-US" dirty="0"/>
              <a:t>Never married</a:t>
            </a:r>
          </a:p>
        </p:txBody>
      </p:sp>
    </p:spTree>
    <p:extLst>
      <p:ext uri="{BB962C8B-B14F-4D97-AF65-F5344CB8AC3E}">
        <p14:creationId xmlns:p14="http://schemas.microsoft.com/office/powerpoint/2010/main" val="38049729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ED12E-5EB6-7C9B-9364-7728905B1EA9}"/>
              </a:ext>
            </a:extLst>
          </p:cNvPr>
          <p:cNvSpPr>
            <a:spLocks noGrp="1"/>
          </p:cNvSpPr>
          <p:nvPr>
            <p:ph type="title"/>
          </p:nvPr>
        </p:nvSpPr>
        <p:spPr/>
        <p:txBody>
          <a:bodyPr/>
          <a:lstStyle/>
          <a:p>
            <a:r>
              <a:rPr lang="en-US" dirty="0"/>
              <a:t>Independence of Irrelevant Alternatives</a:t>
            </a:r>
          </a:p>
        </p:txBody>
      </p:sp>
      <p:sp>
        <p:nvSpPr>
          <p:cNvPr id="3" name="Content Placeholder 2">
            <a:extLst>
              <a:ext uri="{FF2B5EF4-FFF2-40B4-BE49-F238E27FC236}">
                <a16:creationId xmlns:a16="http://schemas.microsoft.com/office/drawing/2014/main" id="{1213B75C-6DEC-FC8F-F60D-ED99F7DCF875}"/>
              </a:ext>
            </a:extLst>
          </p:cNvPr>
          <p:cNvSpPr>
            <a:spLocks noGrp="1"/>
          </p:cNvSpPr>
          <p:nvPr>
            <p:ph idx="1"/>
          </p:nvPr>
        </p:nvSpPr>
        <p:spPr>
          <a:xfrm>
            <a:off x="838200" y="1825624"/>
            <a:ext cx="10515600" cy="4938857"/>
          </a:xfrm>
        </p:spPr>
        <p:txBody>
          <a:bodyPr>
            <a:normAutofit/>
          </a:bodyPr>
          <a:lstStyle/>
          <a:p>
            <a:r>
              <a:rPr lang="en-US" dirty="0"/>
              <a:t>We have a key assumption with multinomial logit models</a:t>
            </a:r>
          </a:p>
          <a:p>
            <a:r>
              <a:rPr lang="en-US" dirty="0"/>
              <a:t>Independence of irrelevant alternatives (IIA)</a:t>
            </a:r>
          </a:p>
          <a:p>
            <a:pPr lvl="1"/>
            <a:r>
              <a:rPr lang="en-US" dirty="0"/>
              <a:t>Adding or deleting the alternatives does not affect the odds among the remaining alternatives</a:t>
            </a:r>
          </a:p>
          <a:p>
            <a:r>
              <a:rPr lang="en-US" dirty="0"/>
              <a:t>For example, we have a red bus and car for transportation</a:t>
            </a:r>
          </a:p>
          <a:p>
            <a:pPr lvl="1"/>
            <a:r>
              <a:rPr lang="en-US" dirty="0"/>
              <a:t>Suppose the odds of taking a red bus relative to the car is 1:1</a:t>
            </a:r>
          </a:p>
          <a:p>
            <a:pPr lvl="1"/>
            <a:r>
              <a:rPr lang="en-US" dirty="0"/>
              <a:t>However, an identical bus comes to town as another alternative but it is blue</a:t>
            </a:r>
          </a:p>
          <a:p>
            <a:pPr lvl="1"/>
            <a:r>
              <a:rPr lang="en-US" dirty="0"/>
              <a:t>The IIA implies that the odds will remain 1:1  between red bus and car even if the blue bus is identical to the red bus except for the color</a:t>
            </a:r>
          </a:p>
          <a:p>
            <a:pPr lvl="1"/>
            <a:r>
              <a:rPr lang="en-US" dirty="0"/>
              <a:t>We would expect the odds of riding the red bus to fall relative to the car, since half of the bus riders take the red bus and the other half take the blue bus</a:t>
            </a:r>
          </a:p>
          <a:p>
            <a:pPr lvl="1"/>
            <a:r>
              <a:rPr lang="en-US" dirty="0"/>
              <a:t>The probability of riding a care can be small by adding enough color buses</a:t>
            </a:r>
          </a:p>
        </p:txBody>
      </p:sp>
    </p:spTree>
    <p:extLst>
      <p:ext uri="{BB962C8B-B14F-4D97-AF65-F5344CB8AC3E}">
        <p14:creationId xmlns:p14="http://schemas.microsoft.com/office/powerpoint/2010/main" val="36683112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07841-9B4B-1D44-6B01-9BC76ECBBB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537C73-19B7-02EE-F9DE-FEAB5E4DFA17}"/>
              </a:ext>
            </a:extLst>
          </p:cNvPr>
          <p:cNvSpPr>
            <a:spLocks noGrp="1"/>
          </p:cNvSpPr>
          <p:nvPr>
            <p:ph type="title"/>
          </p:nvPr>
        </p:nvSpPr>
        <p:spPr/>
        <p:txBody>
          <a:bodyPr/>
          <a:lstStyle/>
          <a:p>
            <a:r>
              <a:rPr lang="en-US" dirty="0"/>
              <a:t>Independence of Irrelevant Alternatives</a:t>
            </a:r>
          </a:p>
        </p:txBody>
      </p:sp>
      <p:sp>
        <p:nvSpPr>
          <p:cNvPr id="3" name="Content Placeholder 2">
            <a:extLst>
              <a:ext uri="{FF2B5EF4-FFF2-40B4-BE49-F238E27FC236}">
                <a16:creationId xmlns:a16="http://schemas.microsoft.com/office/drawing/2014/main" id="{67D6709C-BF86-8B3B-1CEF-7110BDE160FF}"/>
              </a:ext>
            </a:extLst>
          </p:cNvPr>
          <p:cNvSpPr>
            <a:spLocks noGrp="1"/>
          </p:cNvSpPr>
          <p:nvPr>
            <p:ph idx="1"/>
          </p:nvPr>
        </p:nvSpPr>
        <p:spPr>
          <a:xfrm>
            <a:off x="838200" y="1825624"/>
            <a:ext cx="10515600" cy="4938857"/>
          </a:xfrm>
        </p:spPr>
        <p:txBody>
          <a:bodyPr>
            <a:normAutofit/>
          </a:bodyPr>
          <a:lstStyle/>
          <a:p>
            <a:r>
              <a:rPr lang="en-US" dirty="0"/>
              <a:t>Hausman-McFadden Test of IIA</a:t>
            </a:r>
          </a:p>
          <a:p>
            <a:pPr lvl="1"/>
            <a:r>
              <a:rPr lang="en-US" dirty="0"/>
              <a:t>We will compare the estimated coefficients from the full model to those of a restricted model where one alternative (blue bus) is removed</a:t>
            </a:r>
          </a:p>
          <a:p>
            <a:pPr lvl="1"/>
            <a:r>
              <a:rPr lang="en-US" dirty="0"/>
              <a:t>If the test static is significant, then a multinomial logit is inappropriate</a:t>
            </a:r>
          </a:p>
          <a:p>
            <a:pPr lvl="1"/>
            <a:r>
              <a:rPr lang="en-US" dirty="0"/>
              <a:t>We can use the </a:t>
            </a:r>
            <a:r>
              <a:rPr lang="en-US" i="1" dirty="0"/>
              <a:t>Hausman </a:t>
            </a:r>
            <a:r>
              <a:rPr lang="en-US" dirty="0"/>
              <a:t>command in Stata</a:t>
            </a:r>
          </a:p>
          <a:p>
            <a:pPr lvl="1"/>
            <a:endParaRPr lang="en-US" i="1" dirty="0"/>
          </a:p>
          <a:p>
            <a:r>
              <a:rPr lang="en-US" dirty="0"/>
              <a:t>Williams (2022) tells us to consider combining alternative/categories, especially if the categories are small</a:t>
            </a:r>
          </a:p>
          <a:p>
            <a:pPr lvl="1"/>
            <a:endParaRPr lang="en-US" dirty="0"/>
          </a:p>
        </p:txBody>
      </p:sp>
    </p:spTree>
    <p:extLst>
      <p:ext uri="{BB962C8B-B14F-4D97-AF65-F5344CB8AC3E}">
        <p14:creationId xmlns:p14="http://schemas.microsoft.com/office/powerpoint/2010/main" val="37100538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847BB-0A6F-EB52-F947-238404067CFB}"/>
              </a:ext>
            </a:extLst>
          </p:cNvPr>
          <p:cNvSpPr>
            <a:spLocks noGrp="1"/>
          </p:cNvSpPr>
          <p:nvPr>
            <p:ph type="title"/>
          </p:nvPr>
        </p:nvSpPr>
        <p:spPr/>
        <p:txBody>
          <a:bodyPr/>
          <a:lstStyle/>
          <a:p>
            <a:r>
              <a:rPr lang="en-US" dirty="0"/>
              <a:t>Interpretation</a:t>
            </a:r>
          </a:p>
        </p:txBody>
      </p:sp>
      <p:sp>
        <p:nvSpPr>
          <p:cNvPr id="3" name="Content Placeholder 2">
            <a:extLst>
              <a:ext uri="{FF2B5EF4-FFF2-40B4-BE49-F238E27FC236}">
                <a16:creationId xmlns:a16="http://schemas.microsoft.com/office/drawing/2014/main" id="{2628827A-125D-60C0-9366-9D88FF3737CB}"/>
              </a:ext>
            </a:extLst>
          </p:cNvPr>
          <p:cNvSpPr>
            <a:spLocks noGrp="1"/>
          </p:cNvSpPr>
          <p:nvPr>
            <p:ph idx="1"/>
          </p:nvPr>
        </p:nvSpPr>
        <p:spPr/>
        <p:txBody>
          <a:bodyPr/>
          <a:lstStyle/>
          <a:p>
            <a:r>
              <a:rPr lang="en-US" dirty="0"/>
              <a:t>Marginal Changes</a:t>
            </a:r>
          </a:p>
          <a:p>
            <a:pPr lvl="1"/>
            <a:r>
              <a:rPr lang="en-US" dirty="0"/>
              <a:t>Marginal effects are more straightforward to interpret and usually preferred in economic literature</a:t>
            </a:r>
          </a:p>
          <a:p>
            <a:pPr lvl="1"/>
            <a:r>
              <a:rPr lang="en-US" dirty="0"/>
              <a:t>We want to know what the change in response probability with a change in x similar to binary response relative to the base</a:t>
            </a:r>
          </a:p>
          <a:p>
            <a:pPr lvl="1"/>
            <a:r>
              <a:rPr lang="en-US" dirty="0"/>
              <a:t>We still need to be concerned about the scale factor</a:t>
            </a:r>
          </a:p>
          <a:p>
            <a:r>
              <a:rPr lang="en-US" dirty="0"/>
              <a:t>Marginal Effects</a:t>
            </a:r>
          </a:p>
          <a:p>
            <a:pPr lvl="1"/>
            <a:r>
              <a:rPr lang="en-US" dirty="0"/>
              <a:t>Marginal effects at the average (MEA)</a:t>
            </a:r>
          </a:p>
          <a:p>
            <a:pPr lvl="1"/>
            <a:r>
              <a:rPr lang="en-US" dirty="0"/>
              <a:t>Average marginal effects (AME)</a:t>
            </a:r>
          </a:p>
          <a:p>
            <a:pPr lvl="1"/>
            <a:endParaRPr lang="en-US" dirty="0"/>
          </a:p>
        </p:txBody>
      </p:sp>
    </p:spTree>
    <p:extLst>
      <p:ext uri="{BB962C8B-B14F-4D97-AF65-F5344CB8AC3E}">
        <p14:creationId xmlns:p14="http://schemas.microsoft.com/office/powerpoint/2010/main" val="39997886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85D83-E9DC-7B26-3D0B-A98E23DB78EF}"/>
              </a:ext>
            </a:extLst>
          </p:cNvPr>
          <p:cNvSpPr>
            <a:spLocks noGrp="1"/>
          </p:cNvSpPr>
          <p:nvPr>
            <p:ph type="title"/>
          </p:nvPr>
        </p:nvSpPr>
        <p:spPr/>
        <p:txBody>
          <a:bodyPr/>
          <a:lstStyle/>
          <a:p>
            <a:r>
              <a:rPr lang="en-US" dirty="0"/>
              <a:t>Nonnegative Dependent Variables</a:t>
            </a:r>
          </a:p>
        </p:txBody>
      </p:sp>
      <p:sp>
        <p:nvSpPr>
          <p:cNvPr id="3" name="Text Placeholder 2">
            <a:extLst>
              <a:ext uri="{FF2B5EF4-FFF2-40B4-BE49-F238E27FC236}">
                <a16:creationId xmlns:a16="http://schemas.microsoft.com/office/drawing/2014/main" id="{01B63662-732C-18FF-D7CC-1FE66EC0DB0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931462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77AD7-2C47-53EF-5485-6192D7AFF4AA}"/>
              </a:ext>
            </a:extLst>
          </p:cNvPr>
          <p:cNvSpPr>
            <a:spLocks noGrp="1"/>
          </p:cNvSpPr>
          <p:nvPr>
            <p:ph type="title"/>
          </p:nvPr>
        </p:nvSpPr>
        <p:spPr/>
        <p:txBody>
          <a:bodyPr/>
          <a:lstStyle/>
          <a:p>
            <a:r>
              <a:rPr lang="en-US" dirty="0"/>
              <a:t>Nonnegative Dependent Variables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0C02BD9-7852-14FB-D41B-4FA576A08491}"/>
                  </a:ext>
                </a:extLst>
              </p:cNvPr>
              <p:cNvSpPr>
                <a:spLocks noGrp="1"/>
              </p:cNvSpPr>
              <p:nvPr>
                <p:ph idx="1"/>
              </p:nvPr>
            </p:nvSpPr>
            <p:spPr/>
            <p:txBody>
              <a:bodyPr/>
              <a:lstStyle/>
              <a:p>
                <a:r>
                  <a:rPr lang="en-US" dirty="0"/>
                  <a:t>We have two estimator that take nonnegative values</a:t>
                </a:r>
              </a:p>
              <a:p>
                <a:pPr lvl="1"/>
                <a:r>
                  <a:rPr lang="en-US" dirty="0"/>
                  <a:t>Our binary variables take on </a:t>
                </a:r>
                <a14:m>
                  <m:oMath xmlns:m="http://schemas.openxmlformats.org/officeDocument/2006/math">
                    <m:r>
                      <a:rPr lang="en-US" b="0" i="1" smtClean="0">
                        <a:latin typeface="Cambria Math" panose="02040503050406030204" pitchFamily="18" charset="0"/>
                      </a:rPr>
                      <m:t>[0,1]</m:t>
                    </m:r>
                  </m:oMath>
                </a14:m>
                <a:endParaRPr lang="en-US" dirty="0"/>
              </a:p>
              <a:p>
                <a:pPr lvl="1"/>
                <a:r>
                  <a:rPr lang="en-US" dirty="0"/>
                  <a:t>What happens when we have values that are greater than or equal to 0?</a:t>
                </a:r>
              </a:p>
              <a:p>
                <a:r>
                  <a:rPr lang="en-US" dirty="0"/>
                  <a:t>Tobit Estimator</a:t>
                </a:r>
              </a:p>
              <a:p>
                <a:pPr lvl="1"/>
                <a:r>
                  <a:rPr lang="en-US" dirty="0"/>
                  <a:t>This estimator looks at censured values, especially corner solutions at 0</a:t>
                </a:r>
              </a:p>
              <a:p>
                <a:r>
                  <a:rPr lang="en-US" dirty="0"/>
                  <a:t>Poisson Estimator</a:t>
                </a:r>
              </a:p>
              <a:p>
                <a:pPr lvl="1"/>
                <a:r>
                  <a:rPr lang="en-US" dirty="0"/>
                  <a:t>Also known as a count model</a:t>
                </a:r>
              </a:p>
            </p:txBody>
          </p:sp>
        </mc:Choice>
        <mc:Fallback xmlns="">
          <p:sp>
            <p:nvSpPr>
              <p:cNvPr id="3" name="Content Placeholder 2">
                <a:extLst>
                  <a:ext uri="{FF2B5EF4-FFF2-40B4-BE49-F238E27FC236}">
                    <a16:creationId xmlns:a16="http://schemas.microsoft.com/office/drawing/2014/main" id="{C0C02BD9-7852-14FB-D41B-4FA576A08491}"/>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2351874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CDDF9-33CD-F75F-5E1E-50C62FBEF7CE}"/>
              </a:ext>
            </a:extLst>
          </p:cNvPr>
          <p:cNvSpPr>
            <a:spLocks noGrp="1"/>
          </p:cNvSpPr>
          <p:nvPr>
            <p:ph type="title"/>
          </p:nvPr>
        </p:nvSpPr>
        <p:spPr/>
        <p:txBody>
          <a:bodyPr/>
          <a:lstStyle/>
          <a:p>
            <a:r>
              <a:rPr lang="en-US" dirty="0"/>
              <a:t>Limited Dependent Variables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A1FBD3-8578-3BCA-4D63-F3A85BA99EE7}"/>
                  </a:ext>
                </a:extLst>
              </p:cNvPr>
              <p:cNvSpPr>
                <a:spLocks noGrp="1"/>
              </p:cNvSpPr>
              <p:nvPr>
                <p:ph idx="1"/>
              </p:nvPr>
            </p:nvSpPr>
            <p:spPr/>
            <p:txBody>
              <a:bodyPr>
                <a:normAutofit lnSpcReduction="10000"/>
              </a:bodyPr>
              <a:lstStyle/>
              <a:p>
                <a:r>
                  <a:rPr lang="en-US" dirty="0"/>
                  <a:t>Binary Response</a:t>
                </a:r>
              </a:p>
              <a:p>
                <a:pPr lvl="1"/>
                <a:r>
                  <a:rPr lang="en-US" dirty="0"/>
                  <a:t>We may have a Yes/No answer with a binary response</a:t>
                </a:r>
              </a:p>
              <a:p>
                <a:pPr lvl="1"/>
                <a:r>
                  <a:rPr lang="en-US" dirty="0"/>
                  <a:t>Ex: Employed or Unemployed; In Labor Force or Out of Labor Force</a:t>
                </a:r>
              </a:p>
              <a:p>
                <a:r>
                  <a:rPr lang="en-US" dirty="0"/>
                  <a:t>Corner Solution</a:t>
                </a:r>
              </a:p>
              <a:p>
                <a:pPr lvl="1"/>
                <a:r>
                  <a:rPr lang="en-US" dirty="0"/>
                  <a:t>Optimizing behavior may lead to a corner solution where </a:t>
                </a:r>
                <a:r>
                  <a:rPr lang="en-US" dirty="0" err="1"/>
                  <a:t>nontrival</a:t>
                </a:r>
                <a:r>
                  <a:rPr lang="en-US" dirty="0"/>
                  <a:t> portion of customers use 0 amounts of a good or service </a:t>
                </a:r>
              </a:p>
              <a:p>
                <a:pPr lvl="1"/>
                <a:r>
                  <a:rPr lang="en-US" dirty="0"/>
                  <a:t>Ex: Smoking, Hours worked </a:t>
                </a:r>
              </a:p>
              <a:p>
                <a:r>
                  <a:rPr lang="en-US" dirty="0"/>
                  <a:t>Nonnegative Integer values</a:t>
                </a:r>
              </a:p>
              <a:p>
                <a:pPr lvl="1"/>
                <a:r>
                  <a:rPr lang="en-US" dirty="0"/>
                  <a:t>We may have count variables where </a:t>
                </a:r>
                <a14:m>
                  <m:oMath xmlns:m="http://schemas.openxmlformats.org/officeDocument/2006/math">
                    <m:r>
                      <a:rPr lang="en-US" b="0" i="1" smtClean="0">
                        <a:latin typeface="Cambria Math" panose="02040503050406030204" pitchFamily="18" charset="0"/>
                      </a:rPr>
                      <m:t>𝑦</m:t>
                    </m:r>
                  </m:oMath>
                </a14:m>
                <a:r>
                  <a:rPr lang="en-US" dirty="0"/>
                  <a:t> takes on discrete integers in small values</a:t>
                </a:r>
              </a:p>
              <a:p>
                <a:pPr lvl="1"/>
                <a:r>
                  <a:rPr lang="en-US" dirty="0"/>
                  <a:t>Ex: Number of car accidents</a:t>
                </a:r>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74A1FBD3-8578-3BCA-4D63-F3A85BA99EE7}"/>
                  </a:ext>
                </a:extLst>
              </p:cNvPr>
              <p:cNvSpPr>
                <a:spLocks noGrp="1" noRot="1" noChangeAspect="1" noMove="1" noResize="1" noEditPoints="1" noAdjustHandles="1" noChangeArrowheads="1" noChangeShapeType="1" noTextEdit="1"/>
              </p:cNvSpPr>
              <p:nvPr>
                <p:ph idx="1"/>
              </p:nvPr>
            </p:nvSpPr>
            <p:spPr>
              <a:blipFill>
                <a:blip r:embed="rId2"/>
                <a:stretch>
                  <a:fillRect l="-1086" t="-3198" r="-241"/>
                </a:stretch>
              </a:blipFill>
            </p:spPr>
            <p:txBody>
              <a:bodyPr/>
              <a:lstStyle/>
              <a:p>
                <a:r>
                  <a:rPr lang="en-US">
                    <a:noFill/>
                  </a:rPr>
                  <a:t> </a:t>
                </a:r>
              </a:p>
            </p:txBody>
          </p:sp>
        </mc:Fallback>
      </mc:AlternateContent>
    </p:spTree>
    <p:extLst>
      <p:ext uri="{BB962C8B-B14F-4D97-AF65-F5344CB8AC3E}">
        <p14:creationId xmlns:p14="http://schemas.microsoft.com/office/powerpoint/2010/main" val="11683443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F8BDE-DC3E-D8F3-4A2E-B2963859AD34}"/>
              </a:ext>
            </a:extLst>
          </p:cNvPr>
          <p:cNvSpPr>
            <a:spLocks noGrp="1"/>
          </p:cNvSpPr>
          <p:nvPr>
            <p:ph type="title"/>
          </p:nvPr>
        </p:nvSpPr>
        <p:spPr/>
        <p:txBody>
          <a:bodyPr/>
          <a:lstStyle/>
          <a:p>
            <a:r>
              <a:rPr lang="en-US" dirty="0"/>
              <a:t>Tobit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5726C2-A5BE-3891-3706-798C5D442AED}"/>
                  </a:ext>
                </a:extLst>
              </p:cNvPr>
              <p:cNvSpPr>
                <a:spLocks noGrp="1"/>
              </p:cNvSpPr>
              <p:nvPr>
                <p:ph idx="1"/>
              </p:nvPr>
            </p:nvSpPr>
            <p:spPr/>
            <p:txBody>
              <a:bodyPr/>
              <a:lstStyle/>
              <a:p>
                <a:r>
                  <a:rPr lang="en-US" dirty="0"/>
                  <a:t>When we have a distribution of a dependent variable has a corner solution response</a:t>
                </a:r>
              </a:p>
              <a:p>
                <a:pPr lvl="1"/>
                <a:r>
                  <a:rPr lang="en-US" dirty="0"/>
                  <a:t>The variable has a nontrivial number of zeros for a fraction of the population of interest</a:t>
                </a:r>
              </a:p>
              <a:p>
                <a:pPr lvl="1"/>
                <a:r>
                  <a:rPr lang="en-US" dirty="0"/>
                  <a:t>Beyond 0, the distribution is roughly continuous</a:t>
                </a:r>
              </a:p>
              <a:p>
                <a:pPr lvl="1"/>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∈[0,∞)</m:t>
                    </m:r>
                  </m:oMath>
                </a14:m>
                <a:endParaRPr lang="en-US" dirty="0"/>
              </a:p>
              <a:p>
                <a:r>
                  <a:rPr lang="en-US" dirty="0"/>
                  <a:t>An example: number of packs of cigarettes consumed</a:t>
                </a:r>
              </a:p>
              <a:p>
                <a:pPr lvl="1"/>
                <a:r>
                  <a:rPr lang="en-US" dirty="0"/>
                  <a:t>There is a large fraction of the population who choose to not consume cigarettes</a:t>
                </a:r>
              </a:p>
              <a:p>
                <a:pPr lvl="1"/>
                <a:r>
                  <a:rPr lang="en-US" dirty="0"/>
                  <a:t>There are is another fraction of the population that does consume cigarettes</a:t>
                </a:r>
              </a:p>
            </p:txBody>
          </p:sp>
        </mc:Choice>
        <mc:Fallback xmlns="">
          <p:sp>
            <p:nvSpPr>
              <p:cNvPr id="3" name="Content Placeholder 2">
                <a:extLst>
                  <a:ext uri="{FF2B5EF4-FFF2-40B4-BE49-F238E27FC236}">
                    <a16:creationId xmlns:a16="http://schemas.microsoft.com/office/drawing/2014/main" id="{9E5726C2-A5BE-3891-3706-798C5D442AED}"/>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5770106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F8BDE-DC3E-D8F3-4A2E-B2963859AD34}"/>
              </a:ext>
            </a:extLst>
          </p:cNvPr>
          <p:cNvSpPr>
            <a:spLocks noGrp="1"/>
          </p:cNvSpPr>
          <p:nvPr>
            <p:ph type="title"/>
          </p:nvPr>
        </p:nvSpPr>
        <p:spPr/>
        <p:txBody>
          <a:bodyPr/>
          <a:lstStyle/>
          <a:p>
            <a:r>
              <a:rPr lang="en-US" dirty="0"/>
              <a:t>Tobit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5726C2-A5BE-3891-3706-798C5D442AED}"/>
                  </a:ext>
                </a:extLst>
              </p:cNvPr>
              <p:cNvSpPr>
                <a:spLocks noGrp="1"/>
              </p:cNvSpPr>
              <p:nvPr>
                <p:ph idx="1"/>
              </p:nvPr>
            </p:nvSpPr>
            <p:spPr/>
            <p:txBody>
              <a:bodyPr>
                <a:normAutofit fontScale="85000" lnSpcReduction="20000"/>
              </a:bodyPr>
              <a:lstStyle/>
              <a:p>
                <a:r>
                  <a:rPr lang="en-US" dirty="0"/>
                  <a:t>Let </a:t>
                </a:r>
                <a14:m>
                  <m:oMath xmlns:m="http://schemas.openxmlformats.org/officeDocument/2006/math">
                    <m:r>
                      <a:rPr lang="en-US" b="0" i="1" smtClean="0">
                        <a:latin typeface="Cambria Math" panose="02040503050406030204" pitchFamily="18" charset="0"/>
                      </a:rPr>
                      <m:t>𝑦</m:t>
                    </m:r>
                  </m:oMath>
                </a14:m>
                <a:r>
                  <a:rPr lang="en-US" dirty="0"/>
                  <a:t> be continuous over positive values and take on zero with positive probability</a:t>
                </a:r>
              </a:p>
              <a:p>
                <a:pPr lvl="1"/>
                <a:r>
                  <a:rPr lang="en-US" dirty="0"/>
                  <a:t>We want to estimate the distribution of </a:t>
                </a:r>
                <a14:m>
                  <m:oMath xmlns:m="http://schemas.openxmlformats.org/officeDocument/2006/math">
                    <m:r>
                      <a:rPr lang="en-US" b="0" i="1" smtClean="0">
                        <a:latin typeface="Cambria Math" panose="02040503050406030204" pitchFamily="18" charset="0"/>
                      </a:rPr>
                      <m:t>𝑦</m:t>
                    </m:r>
                  </m:oMath>
                </a14:m>
                <a:r>
                  <a:rPr lang="en-US" dirty="0"/>
                  <a:t> given </a:t>
                </a:r>
                <a14:m>
                  <m:oMath xmlns:m="http://schemas.openxmlformats.org/officeDocument/2006/math">
                    <m:r>
                      <a:rPr lang="en-US" b="1" i="1" smtClean="0">
                        <a:latin typeface="Cambria Math" panose="02040503050406030204" pitchFamily="18" charset="0"/>
                      </a:rPr>
                      <m:t>𝒙</m:t>
                    </m:r>
                  </m:oMath>
                </a14:m>
                <a:endParaRPr lang="en-US" b="1" dirty="0"/>
              </a:p>
              <a:p>
                <a:r>
                  <a:rPr lang="en-US" dirty="0"/>
                  <a:t>Tobit Model</a:t>
                </a:r>
              </a:p>
              <a:p>
                <a:pPr lvl="1"/>
                <a:r>
                  <a:rPr lang="en-US" dirty="0"/>
                  <a:t>We have a latent variable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oMath>
                </a14:m>
                <a:r>
                  <a:rPr lang="en-US" dirty="0"/>
                  <a:t> </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𝒙</m:t>
                        </m:r>
                      </m:e>
                      <m:sup>
                        <m:r>
                          <a:rPr lang="en-US" b="0" i="1" smtClean="0">
                            <a:latin typeface="Cambria Math" panose="02040503050406030204" pitchFamily="18" charset="0"/>
                          </a:rPr>
                          <m:t>′</m:t>
                        </m:r>
                      </m:sup>
                    </m:sSup>
                    <m:r>
                      <a:rPr lang="en-US" b="1" i="1" smtClean="0">
                        <a:latin typeface="Cambria Math" panose="02040503050406030204" pitchFamily="18" charset="0"/>
                      </a:rPr>
                      <m:t>𝜷</m:t>
                    </m:r>
                    <m:r>
                      <a:rPr lang="en-US" b="0" i="1" smtClean="0">
                        <a:latin typeface="Cambria Math" panose="02040503050406030204" pitchFamily="18" charset="0"/>
                      </a:rPr>
                      <m:t>+</m:t>
                    </m:r>
                    <m:r>
                      <a:rPr lang="en-US" b="0" i="1" smtClean="0">
                        <a:latin typeface="Cambria Math" panose="02040503050406030204" pitchFamily="18" charset="0"/>
                      </a:rPr>
                      <m:t>𝑢</m:t>
                    </m:r>
                  </m:oMath>
                </a14:m>
                <a:endParaRPr lang="en-US" dirty="0"/>
              </a:p>
              <a:p>
                <a:pPr lvl="1"/>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r>
                      <a:rPr lang="en-US" b="1" i="1" smtClean="0">
                        <a:latin typeface="Cambria Math" panose="02040503050406030204" pitchFamily="18" charset="0"/>
                      </a:rPr>
                      <m:t>𝒙</m:t>
                    </m:r>
                    <m:r>
                      <a:rPr lang="en-US" b="0" i="1" smtClean="0">
                        <a:latin typeface="Cambria Math" panose="02040503050406030204" pitchFamily="18" charset="0"/>
                      </a:rPr>
                      <m:t> ~ </m:t>
                    </m:r>
                    <m:r>
                      <a:rPr lang="en-US" b="0" i="1" smtClean="0">
                        <a:latin typeface="Cambria Math" panose="02040503050406030204" pitchFamily="18" charset="0"/>
                      </a:rPr>
                      <m:t>𝑁𝑜𝑟𝑚𝑎𝑙</m:t>
                    </m:r>
                    <m:d>
                      <m:dPr>
                        <m:ctrlPr>
                          <a:rPr lang="en-US" b="0" i="1" smtClean="0">
                            <a:latin typeface="Cambria Math" panose="02040503050406030204" pitchFamily="18" charset="0"/>
                          </a:rPr>
                        </m:ctrlPr>
                      </m:dPr>
                      <m:e>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e>
                    </m:d>
                  </m:oMath>
                </a14:m>
                <a:endParaRPr lang="en-US" dirty="0"/>
              </a:p>
              <a:p>
                <a:r>
                  <a:rPr lang="en-US" dirty="0"/>
                  <a:t>Where observed </a:t>
                </a:r>
                <a14:m>
                  <m:oMath xmlns:m="http://schemas.openxmlformats.org/officeDocument/2006/math">
                    <m:r>
                      <a:rPr lang="en-US" b="0" i="1" smtClean="0">
                        <a:latin typeface="Cambria Math" panose="02040503050406030204" pitchFamily="18" charset="0"/>
                      </a:rPr>
                      <m:t>𝑦</m:t>
                    </m:r>
                  </m:oMath>
                </a14:m>
                <a:endParaRPr lang="en-US" dirty="0"/>
              </a:p>
              <a:p>
                <a:pPr lvl="1"/>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e>
                        </m:d>
                      </m:e>
                    </m:func>
                    <m:r>
                      <a:rPr lang="en-US" b="0" i="1" smtClean="0">
                        <a:latin typeface="Cambria Math" panose="02040503050406030204" pitchFamily="18" charset="0"/>
                      </a:rPr>
                      <m:t> </m:t>
                    </m:r>
                  </m:oMath>
                </a14:m>
                <a:endParaRPr lang="en-US" dirty="0"/>
              </a:p>
              <a:p>
                <a:pPr lvl="1"/>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oMath>
                </a14:m>
                <a:r>
                  <a:rPr lang="en-US" dirty="0"/>
                  <a:t> when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≥0</m:t>
                    </m:r>
                  </m:oMath>
                </a14:m>
                <a:endParaRPr lang="en-US" b="0" i="1" dirty="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=0</m:t>
                    </m:r>
                  </m:oMath>
                </a14:m>
                <a:r>
                  <a:rPr lang="en-US" dirty="0"/>
                  <a:t> when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&lt;0</m:t>
                    </m:r>
                  </m:oMath>
                </a14:m>
                <a:endParaRPr lang="en-US" dirty="0"/>
              </a:p>
              <a:p>
                <a:r>
                  <a:rPr lang="en-US" dirty="0"/>
                  <a:t>Note</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oMath>
                </a14:m>
                <a:r>
                  <a:rPr lang="en-US" dirty="0"/>
                  <a:t> satisfies the classical linear model assumption</a:t>
                </a:r>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9E5726C2-A5BE-3891-3706-798C5D442AED}"/>
                  </a:ext>
                </a:extLst>
              </p:cNvPr>
              <p:cNvSpPr>
                <a:spLocks noGrp="1" noRot="1" noChangeAspect="1" noMove="1" noResize="1" noEditPoints="1" noAdjustHandles="1" noChangeArrowheads="1" noChangeShapeType="1" noTextEdit="1"/>
              </p:cNvSpPr>
              <p:nvPr>
                <p:ph idx="1"/>
              </p:nvPr>
            </p:nvSpPr>
            <p:spPr>
              <a:blipFill>
                <a:blip r:embed="rId2"/>
                <a:stretch>
                  <a:fillRect l="-844" t="-3198"/>
                </a:stretch>
              </a:blipFill>
            </p:spPr>
            <p:txBody>
              <a:bodyPr/>
              <a:lstStyle/>
              <a:p>
                <a:r>
                  <a:rPr lang="en-US">
                    <a:noFill/>
                  </a:rPr>
                  <a:t> </a:t>
                </a:r>
              </a:p>
            </p:txBody>
          </p:sp>
        </mc:Fallback>
      </mc:AlternateContent>
    </p:spTree>
    <p:extLst>
      <p:ext uri="{BB962C8B-B14F-4D97-AF65-F5344CB8AC3E}">
        <p14:creationId xmlns:p14="http://schemas.microsoft.com/office/powerpoint/2010/main" val="1009924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F8BDE-DC3E-D8F3-4A2E-B2963859AD34}"/>
              </a:ext>
            </a:extLst>
          </p:cNvPr>
          <p:cNvSpPr>
            <a:spLocks noGrp="1"/>
          </p:cNvSpPr>
          <p:nvPr>
            <p:ph type="title"/>
          </p:nvPr>
        </p:nvSpPr>
        <p:spPr/>
        <p:txBody>
          <a:bodyPr/>
          <a:lstStyle/>
          <a:p>
            <a:r>
              <a:rPr lang="en-US" dirty="0"/>
              <a:t>Tobit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5726C2-A5BE-3891-3706-798C5D442AED}"/>
                  </a:ext>
                </a:extLst>
              </p:cNvPr>
              <p:cNvSpPr>
                <a:spLocks noGrp="1"/>
              </p:cNvSpPr>
              <p:nvPr>
                <p:ph idx="1"/>
              </p:nvPr>
            </p:nvSpPr>
            <p:spPr/>
            <p:txBody>
              <a:bodyPr>
                <a:normAutofit fontScale="85000" lnSpcReduction="20000"/>
              </a:bodyPr>
              <a:lstStyle/>
              <a:p>
                <a:r>
                  <a:rPr lang="en-US" dirty="0"/>
                  <a:t>Probability density of </a:t>
                </a:r>
                <a14:m>
                  <m:oMath xmlns:m="http://schemas.openxmlformats.org/officeDocument/2006/math">
                    <m:r>
                      <a:rPr lang="en-US" b="0" i="1" smtClean="0">
                        <a:latin typeface="Cambria Math" panose="02040503050406030204" pitchFamily="18" charset="0"/>
                      </a:rPr>
                      <m:t>𝑦</m:t>
                    </m:r>
                  </m:oMath>
                </a14:m>
                <a:endParaRPr lang="en-US" dirty="0"/>
              </a:p>
              <a:p>
                <a:pPr lvl="1"/>
                <a:r>
                  <a:rPr lang="en-US" dirty="0"/>
                  <a:t>When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&gt;0,</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&gt;0</m:t>
                            </m:r>
                          </m:e>
                          <m:e>
                            <m:sSub>
                              <m:sSubPr>
                                <m:ctrlPr>
                                  <a:rPr lang="en-US" b="0"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𝑖</m:t>
                                </m:r>
                              </m:sub>
                            </m:sSub>
                          </m:e>
                        </m:d>
                      </m:e>
                    </m:func>
                    <m:r>
                      <a:rPr lang="en-US" b="0" i="1" smtClean="0">
                        <a:latin typeface="Cambria Math" panose="02040503050406030204" pitchFamily="18" charset="0"/>
                      </a:rPr>
                      <m:t>=</m:t>
                    </m:r>
                    <m:r>
                      <m:rPr>
                        <m:sty m:val="p"/>
                      </m:rPr>
                      <a:rPr lang="en-US">
                        <a:latin typeface="Cambria Math" panose="02040503050406030204" pitchFamily="18" charset="0"/>
                      </a:rPr>
                      <m:t>Φ</m:t>
                    </m:r>
                    <m:d>
                      <m:dPr>
                        <m:ctrlPr>
                          <a:rPr lang="en-US" i="1">
                            <a:latin typeface="Cambria Math" panose="02040503050406030204" pitchFamily="18" charset="0"/>
                          </a:rPr>
                        </m:ctrlPr>
                      </m:dPr>
                      <m:e>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b="1" i="1">
                                    <a:latin typeface="Cambria Math" panose="02040503050406030204" pitchFamily="18" charset="0"/>
                                  </a:rPr>
                                  <m:t>𝒙</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b="1" i="1">
                                <a:latin typeface="Cambria Math" panose="02040503050406030204" pitchFamily="18" charset="0"/>
                              </a:rPr>
                              <m:t>𝜷</m:t>
                            </m:r>
                          </m:num>
                          <m:den>
                            <m:r>
                              <a:rPr lang="en-US" i="1">
                                <a:latin typeface="Cambria Math" panose="02040503050406030204" pitchFamily="18" charset="0"/>
                              </a:rPr>
                              <m:t>𝜎</m:t>
                            </m:r>
                          </m:den>
                        </m:f>
                      </m:e>
                    </m:d>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𝜎</m:t>
                            </m:r>
                          </m:den>
                        </m:f>
                      </m:e>
                    </m:d>
                    <m:r>
                      <a:rPr lang="en-US" b="0" i="1" smtClean="0">
                        <a:latin typeface="Cambria Math" panose="02040503050406030204" pitchFamily="18" charset="0"/>
                      </a:rPr>
                      <m:t>𝜙</m:t>
                    </m:r>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1" i="1" smtClean="0">
                                        <a:latin typeface="Cambria Math" panose="02040503050406030204" pitchFamily="18" charset="0"/>
                                      </a:rPr>
                                      <m:t>𝒙</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1" i="1" smtClean="0">
                                    <a:latin typeface="Cambria Math" panose="02040503050406030204" pitchFamily="18" charset="0"/>
                                  </a:rPr>
                                  <m:t>𝜷</m:t>
                                </m:r>
                              </m:e>
                            </m:d>
                          </m:num>
                          <m:den>
                            <m:r>
                              <a:rPr lang="en-US" b="0" i="1" smtClean="0">
                                <a:latin typeface="Cambria Math" panose="02040503050406030204" pitchFamily="18" charset="0"/>
                              </a:rPr>
                              <m:t>𝜎</m:t>
                            </m:r>
                          </m:den>
                        </m:f>
                      </m:e>
                    </m:d>
                  </m:oMath>
                </a14:m>
                <a:endParaRPr lang="en-US" dirty="0"/>
              </a:p>
              <a:p>
                <a:pPr lvl="1"/>
                <a:r>
                  <a:rPr lang="en-US" dirty="0"/>
                  <a:t>When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=0,</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=0</m:t>
                            </m:r>
                          </m:e>
                          <m:e>
                            <m:sSub>
                              <m:sSubPr>
                                <m:ctrlPr>
                                  <a:rPr lang="en-US" b="0" i="1" smtClean="0">
                                    <a:latin typeface="Cambria Math" panose="02040503050406030204" pitchFamily="18" charset="0"/>
                                  </a:rPr>
                                </m:ctrlPr>
                              </m:sSubPr>
                              <m:e>
                                <m:r>
                                  <a:rPr lang="en-US" b="1" i="1" smtClean="0">
                                    <a:latin typeface="Cambria Math" panose="02040503050406030204" pitchFamily="18" charset="0"/>
                                  </a:rPr>
                                  <m:t>𝒙</m:t>
                                </m:r>
                              </m:e>
                              <m:sub>
                                <m:r>
                                  <a:rPr lang="en-US" b="0" i="1" smtClean="0">
                                    <a:latin typeface="Cambria Math" panose="02040503050406030204" pitchFamily="18" charset="0"/>
                                  </a:rPr>
                                  <m:t>𝑖</m:t>
                                </m:r>
                              </m:sub>
                            </m:sSub>
                          </m:e>
                        </m:d>
                      </m:e>
                    </m:func>
                    <m:r>
                      <a:rPr lang="en-US" b="0" i="1" smtClean="0">
                        <a:latin typeface="Cambria Math" panose="02040503050406030204" pitchFamily="18" charset="0"/>
                      </a:rPr>
                      <m:t>=1−</m:t>
                    </m:r>
                    <m:r>
                      <m:rPr>
                        <m:sty m:val="p"/>
                      </m:rPr>
                      <a:rPr lang="en-US" b="0" i="0" smtClean="0">
                        <a:latin typeface="Cambria Math" panose="02040503050406030204" pitchFamily="18" charset="0"/>
                      </a:rPr>
                      <m:t>Φ</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1" i="1" smtClean="0">
                                    <a:latin typeface="Cambria Math" panose="02040503050406030204" pitchFamily="18" charset="0"/>
                                  </a:rPr>
                                  <m:t>𝒙</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1" i="1" smtClean="0">
                                <a:latin typeface="Cambria Math" panose="02040503050406030204" pitchFamily="18" charset="0"/>
                              </a:rPr>
                              <m:t>𝜷</m:t>
                            </m:r>
                          </m:num>
                          <m:den>
                            <m:r>
                              <a:rPr lang="en-US" b="0" i="1" smtClean="0">
                                <a:latin typeface="Cambria Math" panose="02040503050406030204" pitchFamily="18" charset="0"/>
                              </a:rPr>
                              <m:t>𝜎</m:t>
                            </m:r>
                          </m:den>
                        </m:f>
                      </m:e>
                    </m:d>
                  </m:oMath>
                </a14:m>
                <a:endParaRPr lang="en-US" dirty="0"/>
              </a:p>
              <a:p>
                <a:pPr lvl="1"/>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𝑦</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e>
                    </m:func>
                    <m:r>
                      <a:rPr lang="en-US" b="0" i="1" smtClean="0">
                        <a:latin typeface="Cambria Math" panose="02040503050406030204" pitchFamily="18" charset="0"/>
                      </a:rPr>
                      <m:t>=1</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&gt;0</m:t>
                        </m:r>
                      </m:e>
                    </m:d>
                    <m:d>
                      <m:dPr>
                        <m:ctrlPr>
                          <a:rPr lang="en-US" b="0" i="1" smtClean="0">
                            <a:latin typeface="Cambria Math" panose="02040503050406030204" pitchFamily="18" charset="0"/>
                          </a:rPr>
                        </m:ctrlPr>
                      </m:d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𝜎</m:t>
                                </m:r>
                              </m:den>
                            </m:f>
                          </m:e>
                        </m:d>
                        <m:r>
                          <a:rPr lang="en-US" i="1">
                            <a:latin typeface="Cambria Math" panose="02040503050406030204" pitchFamily="18" charset="0"/>
                          </a:rPr>
                          <m:t>𝜙</m:t>
                        </m:r>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b="1" i="1">
                                            <a:latin typeface="Cambria Math" panose="02040503050406030204" pitchFamily="18" charset="0"/>
                                          </a:rPr>
                                          <m:t>𝒙</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b="1" i="1">
                                        <a:latin typeface="Cambria Math" panose="02040503050406030204" pitchFamily="18" charset="0"/>
                                      </a:rPr>
                                      <m:t>𝜷</m:t>
                                    </m:r>
                                  </m:e>
                                </m:d>
                              </m:num>
                              <m:den>
                                <m:r>
                                  <a:rPr lang="en-US" i="1">
                                    <a:latin typeface="Cambria Math" panose="02040503050406030204" pitchFamily="18" charset="0"/>
                                  </a:rPr>
                                  <m:t>𝜎</m:t>
                                </m:r>
                              </m:den>
                            </m:f>
                          </m:e>
                        </m:d>
                      </m:e>
                    </m:d>
                    <m:r>
                      <a:rPr lang="en-US" b="0" i="1" smtClean="0">
                        <a:latin typeface="Cambria Math" panose="02040503050406030204" pitchFamily="18" charset="0"/>
                      </a:rPr>
                      <m:t>+1</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=0</m:t>
                        </m:r>
                      </m:e>
                    </m:d>
                    <m:d>
                      <m:dPr>
                        <m:ctrlPr>
                          <a:rPr lang="en-US" b="0" i="1" smtClean="0">
                            <a:latin typeface="Cambria Math" panose="02040503050406030204" pitchFamily="18" charset="0"/>
                          </a:rPr>
                        </m:ctrlPr>
                      </m:dPr>
                      <m:e>
                        <m:r>
                          <a:rPr lang="en-US" i="1">
                            <a:latin typeface="Cambria Math" panose="02040503050406030204" pitchFamily="18" charset="0"/>
                          </a:rPr>
                          <m:t>1−</m:t>
                        </m:r>
                        <m:r>
                          <m:rPr>
                            <m:sty m:val="p"/>
                          </m:rPr>
                          <a:rPr lang="en-US">
                            <a:latin typeface="Cambria Math" panose="02040503050406030204" pitchFamily="18" charset="0"/>
                          </a:rPr>
                          <m:t>Φ</m:t>
                        </m:r>
                        <m:d>
                          <m:dPr>
                            <m:ctrlPr>
                              <a:rPr lang="en-US" i="1">
                                <a:latin typeface="Cambria Math" panose="02040503050406030204" pitchFamily="18" charset="0"/>
                              </a:rPr>
                            </m:ctrlPr>
                          </m:dPr>
                          <m:e>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b="1" i="1">
                                        <a:latin typeface="Cambria Math" panose="02040503050406030204" pitchFamily="18" charset="0"/>
                                      </a:rPr>
                                      <m:t>𝒙</m:t>
                                    </m:r>
                                  </m:e>
                                  <m:sub>
                                    <m:r>
                                      <a:rPr lang="en-US" i="1">
                                        <a:latin typeface="Cambria Math" panose="02040503050406030204" pitchFamily="18" charset="0"/>
                                      </a:rPr>
                                      <m:t>𝑖</m:t>
                                    </m:r>
                                  </m:sub>
                                  <m:sup>
                                    <m:r>
                                      <a:rPr lang="en-US" i="1">
                                        <a:latin typeface="Cambria Math" panose="02040503050406030204" pitchFamily="18" charset="0"/>
                                      </a:rPr>
                                      <m:t>′</m:t>
                                    </m:r>
                                  </m:sup>
                                </m:sSubSup>
                                <m:r>
                                  <a:rPr lang="en-US" b="1" i="1">
                                    <a:latin typeface="Cambria Math" panose="02040503050406030204" pitchFamily="18" charset="0"/>
                                  </a:rPr>
                                  <m:t>𝜷</m:t>
                                </m:r>
                              </m:num>
                              <m:den>
                                <m:r>
                                  <a:rPr lang="en-US" i="1">
                                    <a:latin typeface="Cambria Math" panose="02040503050406030204" pitchFamily="18" charset="0"/>
                                  </a:rPr>
                                  <m:t>𝜎</m:t>
                                </m:r>
                              </m:den>
                            </m:f>
                          </m:e>
                        </m:d>
                      </m:e>
                    </m:d>
                  </m:oMath>
                </a14:m>
                <a:endParaRPr lang="en-US" dirty="0"/>
              </a:p>
              <a:p>
                <a:r>
                  <a:rPr lang="en-US" dirty="0"/>
                  <a:t>Where </a:t>
                </a:r>
              </a:p>
              <a:p>
                <a:pPr lvl="1"/>
                <a14:m>
                  <m:oMath xmlns:m="http://schemas.openxmlformats.org/officeDocument/2006/math">
                    <m:r>
                      <a:rPr lang="en-US" b="0" i="1" smtClean="0">
                        <a:latin typeface="Cambria Math" panose="02040503050406030204" pitchFamily="18" charset="0"/>
                      </a:rPr>
                      <m:t>𝑢</m:t>
                    </m:r>
                  </m:oMath>
                </a14:m>
                <a:r>
                  <a:rPr lang="en-US" dirty="0"/>
                  <a:t> is the error term residual</a:t>
                </a:r>
              </a:p>
              <a:p>
                <a:pPr lvl="1"/>
                <a14:m>
                  <m:oMath xmlns:m="http://schemas.openxmlformats.org/officeDocument/2006/math">
                    <m:r>
                      <a:rPr lang="en-US" b="0" i="1" smtClean="0">
                        <a:latin typeface="Cambria Math" panose="02040503050406030204" pitchFamily="18" charset="0"/>
                      </a:rPr>
                      <m:t>𝜎</m:t>
                    </m:r>
                  </m:oMath>
                </a14:m>
                <a:r>
                  <a:rPr lang="en-US" dirty="0"/>
                  <a:t> is the standard deviation of the error term</a:t>
                </a:r>
              </a:p>
              <a:p>
                <a:pPr lvl="1"/>
                <a14:m>
                  <m:oMath xmlns:m="http://schemas.openxmlformats.org/officeDocument/2006/math">
                    <m:r>
                      <a:rPr lang="en-US" b="0" i="1" smtClean="0">
                        <a:latin typeface="Cambria Math" panose="02040503050406030204" pitchFamily="18" charset="0"/>
                      </a:rPr>
                      <m:t>1</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a indicator function: when true it is equal to 1 and when false it is equal to 0</a:t>
                </a:r>
              </a:p>
              <a:p>
                <a:r>
                  <a:rPr lang="en-US" dirty="0"/>
                  <a:t>The probability density of </a:t>
                </a:r>
                <a14:m>
                  <m:oMath xmlns:m="http://schemas.openxmlformats.org/officeDocument/2006/math">
                    <m:r>
                      <a:rPr lang="en-US" b="0" i="1" smtClean="0">
                        <a:latin typeface="Cambria Math" panose="02040503050406030204" pitchFamily="18" charset="0"/>
                      </a:rPr>
                      <m:t>𝑦</m:t>
                    </m:r>
                  </m:oMath>
                </a14:m>
                <a:r>
                  <a:rPr lang="en-US" dirty="0"/>
                  <a:t> given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𝑖</m:t>
                        </m:r>
                      </m:sub>
                    </m:sSub>
                  </m:oMath>
                </a14:m>
                <a:r>
                  <a:rPr lang="en-US" dirty="0"/>
                  <a:t> </a:t>
                </a:r>
              </a:p>
              <a:p>
                <a:pPr lvl="1"/>
                <a:r>
                  <a:rPr lang="en-US" dirty="0"/>
                  <a:t>is distributed normally when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oMath>
                </a14:m>
                <a:r>
                  <a:rPr lang="en-US" dirty="0"/>
                  <a:t> and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&gt;0</m:t>
                    </m:r>
                  </m:oMath>
                </a14:m>
                <a:endParaRPr lang="en-US" dirty="0"/>
              </a:p>
              <a:p>
                <a:pPr lvl="1"/>
                <a:r>
                  <a:rPr lang="en-US" dirty="0"/>
                  <a:t>is distributed in a cumulative density function when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=0</m:t>
                    </m:r>
                  </m:oMath>
                </a14:m>
                <a:endParaRPr lang="en-US" dirty="0"/>
              </a:p>
              <a:p>
                <a:pPr lvl="1"/>
                <a:r>
                  <a:rPr lang="en-US" dirty="0"/>
                  <a:t>Both depend on the standard deviation </a:t>
                </a:r>
                <a14:m>
                  <m:oMath xmlns:m="http://schemas.openxmlformats.org/officeDocument/2006/math">
                    <m:r>
                      <a:rPr lang="en-US" b="0" i="1" smtClean="0">
                        <a:latin typeface="Cambria Math" panose="02040503050406030204" pitchFamily="18" charset="0"/>
                      </a:rPr>
                      <m:t>𝜎</m:t>
                    </m:r>
                  </m:oMath>
                </a14:m>
                <a:r>
                  <a:rPr lang="en-US" dirty="0"/>
                  <a:t> of the error term </a:t>
                </a:r>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 </m:t>
                    </m:r>
                  </m:oMath>
                </a14:m>
                <a:endParaRPr lang="en-US" dirty="0"/>
              </a:p>
            </p:txBody>
          </p:sp>
        </mc:Choice>
        <mc:Fallback xmlns="">
          <p:sp>
            <p:nvSpPr>
              <p:cNvPr id="3" name="Content Placeholder 2">
                <a:extLst>
                  <a:ext uri="{FF2B5EF4-FFF2-40B4-BE49-F238E27FC236}">
                    <a16:creationId xmlns:a16="http://schemas.microsoft.com/office/drawing/2014/main" id="{9E5726C2-A5BE-3891-3706-798C5D442AED}"/>
                  </a:ext>
                </a:extLst>
              </p:cNvPr>
              <p:cNvSpPr>
                <a:spLocks noGrp="1" noRot="1" noChangeAspect="1" noMove="1" noResize="1" noEditPoints="1" noAdjustHandles="1" noChangeArrowheads="1" noChangeShapeType="1" noTextEdit="1"/>
              </p:cNvSpPr>
              <p:nvPr>
                <p:ph idx="1"/>
              </p:nvPr>
            </p:nvSpPr>
            <p:spPr>
              <a:blipFill>
                <a:blip r:embed="rId2"/>
                <a:stretch>
                  <a:fillRect l="-844" t="-3198" b="-1744"/>
                </a:stretch>
              </a:blipFill>
            </p:spPr>
            <p:txBody>
              <a:bodyPr/>
              <a:lstStyle/>
              <a:p>
                <a:r>
                  <a:rPr lang="en-US">
                    <a:noFill/>
                  </a:rPr>
                  <a:t> </a:t>
                </a:r>
              </a:p>
            </p:txBody>
          </p:sp>
        </mc:Fallback>
      </mc:AlternateContent>
    </p:spTree>
    <p:extLst>
      <p:ext uri="{BB962C8B-B14F-4D97-AF65-F5344CB8AC3E}">
        <p14:creationId xmlns:p14="http://schemas.microsoft.com/office/powerpoint/2010/main" val="17813328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F8BDE-DC3E-D8F3-4A2E-B2963859AD34}"/>
              </a:ext>
            </a:extLst>
          </p:cNvPr>
          <p:cNvSpPr>
            <a:spLocks noGrp="1"/>
          </p:cNvSpPr>
          <p:nvPr>
            <p:ph type="title"/>
          </p:nvPr>
        </p:nvSpPr>
        <p:spPr/>
        <p:txBody>
          <a:bodyPr/>
          <a:lstStyle/>
          <a:p>
            <a:r>
              <a:rPr lang="en-US" dirty="0"/>
              <a:t>Tobit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5726C2-A5BE-3891-3706-798C5D442AED}"/>
                  </a:ext>
                </a:extLst>
              </p:cNvPr>
              <p:cNvSpPr>
                <a:spLocks noGrp="1"/>
              </p:cNvSpPr>
              <p:nvPr>
                <p:ph idx="1"/>
              </p:nvPr>
            </p:nvSpPr>
            <p:spPr/>
            <p:txBody>
              <a:bodyPr>
                <a:normAutofit/>
              </a:bodyPr>
              <a:lstStyle/>
              <a:p>
                <a:r>
                  <a:rPr lang="en-US" dirty="0"/>
                  <a:t>Log-likelihood Function for each observation </a:t>
                </a:r>
                <a14:m>
                  <m:oMath xmlns:m="http://schemas.openxmlformats.org/officeDocument/2006/math">
                    <m:r>
                      <a:rPr lang="en-US" b="0" i="1" smtClean="0">
                        <a:latin typeface="Cambria Math" panose="02040503050406030204" pitchFamily="18" charset="0"/>
                      </a:rPr>
                      <m:t>𝑖</m:t>
                    </m:r>
                  </m:oMath>
                </a14:m>
                <a:endParaRPr lang="en-US" dirty="0"/>
              </a:p>
              <a:p>
                <a:pPr lvl="1"/>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ℓ</m:t>
                        </m:r>
                      </m:e>
                      <m:sub>
                        <m:r>
                          <a:rPr lang="en-US" b="0" i="1" smtClean="0">
                            <a:latin typeface="Cambria Math" panose="02040503050406030204" pitchFamily="18" charset="0"/>
                            <a:ea typeface="Cambria Math" panose="02040503050406030204" pitchFamily="18" charset="0"/>
                          </a:rPr>
                          <m:t>𝑖</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e>
                    </m:d>
                    <m:r>
                      <a:rPr lang="en-US" b="0" i="1" smtClean="0">
                        <a:latin typeface="Cambria Math" panose="02040503050406030204" pitchFamily="18" charset="0"/>
                        <a:ea typeface="Cambria Math" panose="02040503050406030204" pitchFamily="18" charset="0"/>
                      </a:rPr>
                      <m:t>=1</m:t>
                    </m:r>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=0</m:t>
                        </m:r>
                      </m:e>
                    </m:d>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ln</m:t>
                        </m:r>
                      </m:fName>
                      <m:e>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m:rPr>
                                <m:sty m:val="p"/>
                              </m:rPr>
                              <a:rPr lang="en-US" b="0" i="0" smtClean="0">
                                <a:latin typeface="Cambria Math" panose="02040503050406030204" pitchFamily="18" charset="0"/>
                                <a:ea typeface="Cambria Math" panose="02040503050406030204" pitchFamily="18" charset="0"/>
                              </a:rPr>
                              <m:t>Φ</m:t>
                            </m:r>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𝛽</m:t>
                                    </m:r>
                                  </m:num>
                                  <m:den>
                                    <m:r>
                                      <a:rPr lang="en-US" b="0" i="1" smtClean="0">
                                        <a:latin typeface="Cambria Math" panose="02040503050406030204" pitchFamily="18" charset="0"/>
                                        <a:ea typeface="Cambria Math" panose="02040503050406030204" pitchFamily="18" charset="0"/>
                                      </a:rPr>
                                      <m:t>𝜎</m:t>
                                    </m:r>
                                  </m:den>
                                </m:f>
                              </m:e>
                            </m:d>
                          </m:e>
                        </m:d>
                      </m:e>
                    </m:func>
                    <m:r>
                      <a:rPr lang="en-US" b="0" i="1" smtClean="0">
                        <a:latin typeface="Cambria Math" panose="02040503050406030204" pitchFamily="18" charset="0"/>
                        <a:ea typeface="Cambria Math" panose="02040503050406030204" pitchFamily="18" charset="0"/>
                      </a:rPr>
                      <m:t>+1</m:t>
                    </m:r>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&gt;0</m:t>
                        </m:r>
                      </m:e>
                    </m:d>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ln</m:t>
                        </m:r>
                      </m:fName>
                      <m:e>
                        <m:d>
                          <m:dPr>
                            <m:begChr m:val="{"/>
                            <m:endChr m:val="}"/>
                            <m:ctrlPr>
                              <a:rPr lang="en-US" b="0" i="1" smtClean="0">
                                <a:latin typeface="Cambria Math" panose="02040503050406030204" pitchFamily="18" charset="0"/>
                                <a:ea typeface="Cambria Math" panose="02040503050406030204" pitchFamily="18" charset="0"/>
                              </a:rPr>
                            </m:ctrlPr>
                          </m:dPr>
                          <m:e>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𝜎</m:t>
                                    </m:r>
                                  </m:den>
                                </m:f>
                              </m:e>
                            </m:d>
                            <m:r>
                              <a:rPr lang="en-US" b="0" i="1" smtClean="0">
                                <a:latin typeface="Cambria Math" panose="02040503050406030204" pitchFamily="18" charset="0"/>
                                <a:ea typeface="Cambria Math" panose="02040503050406030204" pitchFamily="18" charset="0"/>
                              </a:rPr>
                              <m:t>𝜙</m:t>
                            </m:r>
                            <m:d>
                              <m:dPr>
                                <m:begChr m:val="["/>
                                <m:endChr m:val="]"/>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𝛽</m:t>
                                    </m:r>
                                  </m:num>
                                  <m:den>
                                    <m:r>
                                      <a:rPr lang="en-US" b="0" i="1" smtClean="0">
                                        <a:latin typeface="Cambria Math" panose="02040503050406030204" pitchFamily="18" charset="0"/>
                                        <a:ea typeface="Cambria Math" panose="02040503050406030204" pitchFamily="18" charset="0"/>
                                      </a:rPr>
                                      <m:t>𝜎</m:t>
                                    </m:r>
                                  </m:den>
                                </m:f>
                              </m:e>
                            </m:d>
                          </m:e>
                        </m:d>
                      </m:e>
                    </m:func>
                  </m:oMath>
                </a14:m>
                <a:endParaRPr lang="en-US" dirty="0"/>
              </a:p>
              <a:p>
                <a:r>
                  <a:rPr lang="en-US" dirty="0"/>
                  <a:t>We get estimates of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r>
                      <a:rPr lang="en-US" b="0" i="1" dirty="0" smtClean="0">
                        <a:latin typeface="Cambria Math" panose="02040503050406030204" pitchFamily="18" charset="0"/>
                      </a:rPr>
                      <m:t> </m:t>
                    </m:r>
                  </m:oMath>
                </a14:m>
                <a:r>
                  <a:rPr lang="en-US" dirty="0"/>
                  <a:t>and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𝜎</m:t>
                        </m:r>
                      </m:e>
                    </m:acc>
                  </m:oMath>
                </a14:m>
                <a:r>
                  <a:rPr lang="en-US" dirty="0"/>
                  <a:t> through maximizing the log-likelihood</a:t>
                </a:r>
              </a:p>
              <a:p>
                <a:pPr lvl="1"/>
                <a:r>
                  <a:rPr lang="en-US" dirty="0"/>
                  <a:t>The maximum likelihood estimators </a:t>
                </a:r>
                <a14:m>
                  <m:oMath xmlns:m="http://schemas.openxmlformats.org/officeDocument/2006/math">
                    <m:r>
                      <a:rPr lang="en-US" b="0" i="1" smtClean="0">
                        <a:latin typeface="Cambria Math" panose="02040503050406030204" pitchFamily="18" charset="0"/>
                      </a:rPr>
                      <m:t>𝛽</m:t>
                    </m:r>
                  </m:oMath>
                </a14:m>
                <a:r>
                  <a:rPr lang="en-US" dirty="0"/>
                  <a:t> and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 </m:t>
                    </m:r>
                  </m:oMath>
                </a14:m>
                <a:r>
                  <a:rPr lang="en-US" dirty="0"/>
                  <a:t>are obtained by maximizing the log-likelihood function through iterative steps where we find a maxima</a:t>
                </a:r>
              </a:p>
              <a:p>
                <a:pPr lvl="1"/>
                <a:endParaRPr lang="en-US" dirty="0"/>
              </a:p>
            </p:txBody>
          </p:sp>
        </mc:Choice>
        <mc:Fallback xmlns="">
          <p:sp>
            <p:nvSpPr>
              <p:cNvPr id="3" name="Content Placeholder 2">
                <a:extLst>
                  <a:ext uri="{FF2B5EF4-FFF2-40B4-BE49-F238E27FC236}">
                    <a16:creationId xmlns:a16="http://schemas.microsoft.com/office/drawing/2014/main" id="{9E5726C2-A5BE-3891-3706-798C5D442AED}"/>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26357663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F8BDE-DC3E-D8F3-4A2E-B2963859AD34}"/>
              </a:ext>
            </a:extLst>
          </p:cNvPr>
          <p:cNvSpPr>
            <a:spLocks noGrp="1"/>
          </p:cNvSpPr>
          <p:nvPr>
            <p:ph type="title"/>
          </p:nvPr>
        </p:nvSpPr>
        <p:spPr/>
        <p:txBody>
          <a:bodyPr/>
          <a:lstStyle/>
          <a:p>
            <a:r>
              <a:rPr lang="en-US" dirty="0"/>
              <a:t>Tobit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5726C2-A5BE-3891-3706-798C5D442AED}"/>
                  </a:ext>
                </a:extLst>
              </p:cNvPr>
              <p:cNvSpPr>
                <a:spLocks noGrp="1"/>
              </p:cNvSpPr>
              <p:nvPr>
                <p:ph idx="1"/>
              </p:nvPr>
            </p:nvSpPr>
            <p:spPr/>
            <p:txBody>
              <a:bodyPr>
                <a:normAutofit/>
              </a:bodyPr>
              <a:lstStyle/>
              <a:p>
                <a:r>
                  <a:rPr lang="en-US" dirty="0"/>
                  <a:t>We could use an OLS estimator for </a:t>
                </a:r>
                <a14:m>
                  <m:oMath xmlns:m="http://schemas.openxmlformats.org/officeDocument/2006/math">
                    <m:r>
                      <a:rPr lang="en-US" b="0" i="1" smtClean="0">
                        <a:latin typeface="Cambria Math" panose="02040503050406030204" pitchFamily="18" charset="0"/>
                      </a:rPr>
                      <m:t>𝑦</m:t>
                    </m:r>
                  </m:oMath>
                </a14:m>
                <a:endParaRPr lang="en-US" dirty="0"/>
              </a:p>
              <a:p>
                <a:pPr lvl="1"/>
                <a:r>
                  <a:rPr lang="en-US" dirty="0"/>
                  <a:t>We could end up with negative predicted values</a:t>
                </a:r>
              </a:p>
              <a:p>
                <a:pPr lvl="1"/>
                <a:r>
                  <a:rPr lang="en-US" dirty="0"/>
                  <a:t>Constant marginal effect will be misleading</a:t>
                </a:r>
              </a:p>
              <a:p>
                <a:pPr lvl="1"/>
                <a14:m>
                  <m:oMath xmlns:m="http://schemas.openxmlformats.org/officeDocument/2006/math">
                    <m:r>
                      <a:rPr lang="en-US" b="0" i="1" smtClean="0">
                        <a:latin typeface="Cambria Math" panose="02040503050406030204" pitchFamily="18" charset="0"/>
                      </a:rPr>
                      <m:t>𝑉𝑎𝑟</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1" i="1" smtClean="0">
                        <a:latin typeface="Cambria Math" panose="02040503050406030204" pitchFamily="18" charset="0"/>
                      </a:rPr>
                      <m:t>𝒙</m:t>
                    </m:r>
                    <m:r>
                      <a:rPr lang="en-US" b="0" i="1" smtClean="0">
                        <a:latin typeface="Cambria Math" panose="02040503050406030204" pitchFamily="18" charset="0"/>
                      </a:rPr>
                      <m:t>)</m:t>
                    </m:r>
                  </m:oMath>
                </a14:m>
                <a:r>
                  <a:rPr lang="en-US" dirty="0"/>
                  <a:t> will likely be heteroskedastic</a:t>
                </a:r>
              </a:p>
              <a:p>
                <a:r>
                  <a:rPr lang="en-US" dirty="0"/>
                  <a:t>Using OLS for a corner solution is similar to omitted variable bias</a:t>
                </a:r>
              </a:p>
              <a:p>
                <a:pPr lvl="1"/>
                <a:r>
                  <a:rPr lang="en-US" dirty="0"/>
                  <a:t>For positive values of </a:t>
                </a:r>
                <a14:m>
                  <m:oMath xmlns:m="http://schemas.openxmlformats.org/officeDocument/2006/math">
                    <m:r>
                      <a:rPr lang="en-US" b="0" i="1" smtClean="0">
                        <a:latin typeface="Cambria Math" panose="02040503050406030204" pitchFamily="18" charset="0"/>
                      </a:rPr>
                      <m:t>𝑦</m:t>
                    </m:r>
                  </m:oMath>
                </a14:m>
                <a:endParaRPr lang="en-US" dirty="0"/>
              </a:p>
              <a:p>
                <a:pPr lvl="1"/>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𝑦</m:t>
                            </m:r>
                          </m:e>
                          <m:e>
                            <m:r>
                              <a:rPr lang="en-US" b="0" i="1" smtClean="0">
                                <a:latin typeface="Cambria Math" panose="02040503050406030204" pitchFamily="18" charset="0"/>
                              </a:rPr>
                              <m:t>𝑦</m:t>
                            </m:r>
                            <m:r>
                              <a:rPr lang="en-US" b="0" i="1" smtClean="0">
                                <a:latin typeface="Cambria Math" panose="02040503050406030204" pitchFamily="18" charset="0"/>
                              </a:rPr>
                              <m:t>&gt;0,</m:t>
                            </m:r>
                            <m:r>
                              <a:rPr lang="en-US" b="1" i="1" smtClean="0">
                                <a:latin typeface="Cambria Math" panose="02040503050406030204" pitchFamily="18" charset="0"/>
                              </a:rPr>
                              <m:t>𝒙</m:t>
                            </m:r>
                          </m:e>
                        </m:d>
                      </m:e>
                    </m:func>
                    <m:r>
                      <a:rPr lang="en-US" b="0"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𝒙</m:t>
                        </m:r>
                      </m:e>
                      <m:sup>
                        <m:r>
                          <a:rPr lang="en-US" b="1" i="1" smtClean="0">
                            <a:latin typeface="Cambria Math" panose="02040503050406030204" pitchFamily="18" charset="0"/>
                          </a:rPr>
                          <m:t>′</m:t>
                        </m:r>
                      </m:sup>
                    </m:sSup>
                    <m:r>
                      <a:rPr lang="en-US" b="1" i="1" smtClean="0">
                        <a:latin typeface="Cambria Math" panose="02040503050406030204" pitchFamily="18" charset="0"/>
                      </a:rPr>
                      <m:t>𝜷</m:t>
                    </m:r>
                    <m:r>
                      <a:rPr lang="en-US" b="0" i="1" smtClean="0">
                        <a:latin typeface="Cambria Math" panose="02040503050406030204" pitchFamily="18" charset="0"/>
                      </a:rPr>
                      <m:t>+</m:t>
                    </m:r>
                    <m:r>
                      <a:rPr lang="en-US" b="0" i="1" smtClean="0">
                        <a:latin typeface="Cambria Math" panose="02040503050406030204" pitchFamily="18" charset="0"/>
                      </a:rPr>
                      <m:t>𝜎𝜆</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smtClean="0">
                                    <a:latin typeface="Cambria Math" panose="02040503050406030204" pitchFamily="18" charset="0"/>
                                  </a:rPr>
                                  <m:t>𝒙</m:t>
                                </m:r>
                              </m:e>
                              <m:sup>
                                <m:r>
                                  <a:rPr lang="en-US" b="1" i="1" smtClean="0">
                                    <a:latin typeface="Cambria Math" panose="02040503050406030204" pitchFamily="18" charset="0"/>
                                  </a:rPr>
                                  <m:t>′</m:t>
                                </m:r>
                              </m:sup>
                            </m:sSup>
                            <m:r>
                              <a:rPr lang="en-US" b="1" i="1" smtClean="0">
                                <a:latin typeface="Cambria Math" panose="02040503050406030204" pitchFamily="18" charset="0"/>
                              </a:rPr>
                              <m:t>𝜷</m:t>
                            </m:r>
                          </m:num>
                          <m:den>
                            <m:r>
                              <a:rPr lang="en-US" b="0" i="1" smtClean="0">
                                <a:latin typeface="Cambria Math" panose="02040503050406030204" pitchFamily="18" charset="0"/>
                              </a:rPr>
                              <m:t>𝜎</m:t>
                            </m:r>
                          </m:den>
                        </m:f>
                      </m:e>
                    </m:d>
                  </m:oMath>
                </a14:m>
                <a:endParaRPr lang="en-US" b="1" dirty="0"/>
              </a:p>
              <a:p>
                <a:pPr lvl="1"/>
                <a:r>
                  <a:rPr lang="en-US" dirty="0"/>
                  <a:t>Where </a:t>
                </a:r>
                <a14:m>
                  <m:oMath xmlns:m="http://schemas.openxmlformats.org/officeDocument/2006/math">
                    <m:r>
                      <a:rPr lang="en-US" b="0" i="1" smtClean="0">
                        <a:latin typeface="Cambria Math" panose="02040503050406030204" pitchFamily="18" charset="0"/>
                      </a:rPr>
                      <m:t>𝜆</m:t>
                    </m:r>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m:t>
                                </m:r>
                              </m:sup>
                            </m:sSup>
                            <m:r>
                              <a:rPr lang="en-US" b="1" i="1">
                                <a:latin typeface="Cambria Math" panose="02040503050406030204" pitchFamily="18" charset="0"/>
                              </a:rPr>
                              <m:t>𝜷</m:t>
                            </m:r>
                          </m:num>
                          <m:den>
                            <m:r>
                              <a:rPr lang="en-US" i="1">
                                <a:latin typeface="Cambria Math" panose="02040503050406030204" pitchFamily="18" charset="0"/>
                              </a:rPr>
                              <m:t>𝜎</m:t>
                            </m:r>
                          </m:den>
                        </m:f>
                      </m:e>
                    </m:d>
                    <m:r>
                      <a:rPr lang="en-US" b="0" i="1" smtClean="0">
                        <a:latin typeface="Cambria Math" panose="02040503050406030204" pitchFamily="18" charset="0"/>
                      </a:rPr>
                      <m:t>=</m:t>
                    </m:r>
                    <m:r>
                      <a:rPr lang="en-US" b="0" i="1" smtClean="0">
                        <a:latin typeface="Cambria Math" panose="02040503050406030204" pitchFamily="18" charset="0"/>
                      </a:rPr>
                      <m:t>𝜙</m:t>
                    </m:r>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m:t>
                                </m:r>
                              </m:sup>
                            </m:sSup>
                            <m:r>
                              <a:rPr lang="en-US" b="1" i="1">
                                <a:latin typeface="Cambria Math" panose="02040503050406030204" pitchFamily="18" charset="0"/>
                              </a:rPr>
                              <m:t>𝜷</m:t>
                            </m:r>
                          </m:num>
                          <m:den>
                            <m:r>
                              <a:rPr lang="en-US" i="1">
                                <a:latin typeface="Cambria Math" panose="02040503050406030204" pitchFamily="18" charset="0"/>
                              </a:rPr>
                              <m:t>𝜎</m:t>
                            </m:r>
                          </m:den>
                        </m:f>
                      </m:e>
                    </m:d>
                    <m:r>
                      <a:rPr lang="en-US" b="0" i="1" smtClean="0">
                        <a:latin typeface="Cambria Math" panose="02040503050406030204" pitchFamily="18" charset="0"/>
                      </a:rPr>
                      <m:t>/</m:t>
                    </m:r>
                    <m:r>
                      <m:rPr>
                        <m:sty m:val="p"/>
                      </m:rPr>
                      <a:rPr lang="en-US" b="0" i="0" smtClean="0">
                        <a:latin typeface="Cambria Math" panose="02040503050406030204" pitchFamily="18" charset="0"/>
                      </a:rPr>
                      <m:t>Φ</m:t>
                    </m:r>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m:t>
                                </m:r>
                              </m:sup>
                            </m:sSup>
                            <m:r>
                              <a:rPr lang="en-US" b="1" i="1">
                                <a:latin typeface="Cambria Math" panose="02040503050406030204" pitchFamily="18" charset="0"/>
                              </a:rPr>
                              <m:t>𝜷</m:t>
                            </m:r>
                          </m:num>
                          <m:den>
                            <m:r>
                              <a:rPr lang="en-US" i="1">
                                <a:latin typeface="Cambria Math" panose="02040503050406030204" pitchFamily="18" charset="0"/>
                              </a:rPr>
                              <m:t>𝜎</m:t>
                            </m:r>
                          </m:den>
                        </m:f>
                      </m:e>
                    </m:d>
                  </m:oMath>
                </a14:m>
                <a:endParaRPr lang="en-US" dirty="0"/>
              </a:p>
              <a:p>
                <a:pPr lvl="2"/>
                <a:r>
                  <a:rPr lang="en-US" dirty="0"/>
                  <a:t>This is a Inverse Mills Ratio – the ratio of Standard Normal Probability Density Function over Standard Normal Cumulative Density Function – evaluated at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𝒙</m:t>
                        </m:r>
                      </m:e>
                      <m:sup>
                        <m:r>
                          <a:rPr lang="en-US" b="1" i="1" smtClean="0">
                            <a:latin typeface="Cambria Math" panose="02040503050406030204" pitchFamily="18" charset="0"/>
                          </a:rPr>
                          <m:t>′</m:t>
                        </m:r>
                      </m:sup>
                    </m:sSup>
                    <m:r>
                      <a:rPr lang="en-US" b="1" i="1" smtClean="0">
                        <a:latin typeface="Cambria Math" panose="02040503050406030204" pitchFamily="18" charset="0"/>
                      </a:rPr>
                      <m:t>𝜷</m:t>
                    </m:r>
                    <m:r>
                      <a:rPr lang="en-US" b="0" i="1" smtClean="0">
                        <a:latin typeface="Cambria Math" panose="02040503050406030204" pitchFamily="18" charset="0"/>
                      </a:rPr>
                      <m:t>/</m:t>
                    </m:r>
                    <m:r>
                      <a:rPr lang="en-US" b="0" i="1" smtClean="0">
                        <a:latin typeface="Cambria Math" panose="02040503050406030204" pitchFamily="18" charset="0"/>
                      </a:rPr>
                      <m:t>𝜎</m:t>
                    </m:r>
                  </m:oMath>
                </a14:m>
                <a:endParaRPr lang="en-US" dirty="0"/>
              </a:p>
            </p:txBody>
          </p:sp>
        </mc:Choice>
        <mc:Fallback xmlns="">
          <p:sp>
            <p:nvSpPr>
              <p:cNvPr id="3" name="Content Placeholder 2">
                <a:extLst>
                  <a:ext uri="{FF2B5EF4-FFF2-40B4-BE49-F238E27FC236}">
                    <a16:creationId xmlns:a16="http://schemas.microsoft.com/office/drawing/2014/main" id="{9E5726C2-A5BE-3891-3706-798C5D442AED}"/>
                  </a:ext>
                </a:extLst>
              </p:cNvPr>
              <p:cNvSpPr>
                <a:spLocks noGrp="1" noRot="1" noChangeAspect="1" noMove="1" noResize="1" noEditPoints="1" noAdjustHandles="1" noChangeArrowheads="1" noChangeShapeType="1" noTextEdit="1"/>
              </p:cNvSpPr>
              <p:nvPr>
                <p:ph idx="1"/>
              </p:nvPr>
            </p:nvSpPr>
            <p:spPr>
              <a:blipFill>
                <a:blip r:embed="rId2"/>
                <a:stretch>
                  <a:fillRect l="-1086" t="-2326" b="-2035"/>
                </a:stretch>
              </a:blipFill>
            </p:spPr>
            <p:txBody>
              <a:bodyPr/>
              <a:lstStyle/>
              <a:p>
                <a:r>
                  <a:rPr lang="en-US">
                    <a:noFill/>
                  </a:rPr>
                  <a:t> </a:t>
                </a:r>
              </a:p>
            </p:txBody>
          </p:sp>
        </mc:Fallback>
      </mc:AlternateContent>
    </p:spTree>
    <p:extLst>
      <p:ext uri="{BB962C8B-B14F-4D97-AF65-F5344CB8AC3E}">
        <p14:creationId xmlns:p14="http://schemas.microsoft.com/office/powerpoint/2010/main" val="20593272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2">
            <a:extLst>
              <a:ext uri="{FF2B5EF4-FFF2-40B4-BE49-F238E27FC236}">
                <a16:creationId xmlns:a16="http://schemas.microsoft.com/office/drawing/2014/main" id="{26143A74-D62E-38C8-756E-F1482BB424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364" y="461964"/>
            <a:ext cx="8677275" cy="593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2">
            <a:extLst>
              <a:ext uri="{FF2B5EF4-FFF2-40B4-BE49-F238E27FC236}">
                <a16:creationId xmlns:a16="http://schemas.microsoft.com/office/drawing/2014/main" id="{690C0133-C548-1596-1A25-F5D247F606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364" y="461964"/>
            <a:ext cx="8677275" cy="593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2">
            <a:extLst>
              <a:ext uri="{FF2B5EF4-FFF2-40B4-BE49-F238E27FC236}">
                <a16:creationId xmlns:a16="http://schemas.microsoft.com/office/drawing/2014/main" id="{726154B3-D23E-CC12-E5F1-D4116A7ED0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364" y="461964"/>
            <a:ext cx="8677275" cy="593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9F98A-42C4-4B6D-FCE8-487F061E5A81}"/>
              </a:ext>
            </a:extLst>
          </p:cNvPr>
          <p:cNvSpPr>
            <a:spLocks noGrp="1"/>
          </p:cNvSpPr>
          <p:nvPr>
            <p:ph type="title"/>
          </p:nvPr>
        </p:nvSpPr>
        <p:spPr/>
        <p:txBody>
          <a:bodyPr/>
          <a:lstStyle/>
          <a:p>
            <a:r>
              <a:rPr lang="en-US" dirty="0"/>
              <a:t>Interpreting Tobit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B967FA6-0F3A-2D99-19A3-12354C38C812}"/>
                  </a:ext>
                </a:extLst>
              </p:cNvPr>
              <p:cNvSpPr>
                <a:spLocks noGrp="1"/>
              </p:cNvSpPr>
              <p:nvPr>
                <p:ph idx="1"/>
              </p:nvPr>
            </p:nvSpPr>
            <p:spPr/>
            <p:txBody>
              <a:bodyPr/>
              <a:lstStyle/>
              <a:p>
                <a:r>
                  <a:rPr lang="en-US" dirty="0"/>
                  <a:t>At first, it might seem that the OLS and Tobit estimators have similar outputs</a:t>
                </a:r>
              </a:p>
              <a:p>
                <a:pPr lvl="1"/>
                <a:r>
                  <a:rPr lang="en-US" dirty="0"/>
                  <a:t>However, we need to be careful not to make that interpretation</a:t>
                </a:r>
              </a:p>
              <a:p>
                <a:r>
                  <a:rPr lang="en-US" dirty="0"/>
                  <a:t>We want to compare marginal effects between OLS and Tobit</a:t>
                </a:r>
              </a:p>
              <a:p>
                <a:pPr lvl="1"/>
                <a:r>
                  <a:rPr lang="en-US" dirty="0"/>
                  <a:t>Our marginal effect for Tobit will vary depending upon </a:t>
                </a:r>
                <a14:m>
                  <m:oMath xmlns:m="http://schemas.openxmlformats.org/officeDocument/2006/math">
                    <m:r>
                      <a:rPr lang="en-US" b="1" i="1" smtClean="0">
                        <a:latin typeface="Cambria Math" panose="02040503050406030204" pitchFamily="18" charset="0"/>
                      </a:rPr>
                      <m:t>𝒙</m:t>
                    </m:r>
                  </m:oMath>
                </a14:m>
                <a:r>
                  <a:rPr lang="en-US" dirty="0"/>
                  <a:t>, </a:t>
                </a:r>
                <a14:m>
                  <m:oMath xmlns:m="http://schemas.openxmlformats.org/officeDocument/2006/math">
                    <m:r>
                      <a:rPr lang="en-US" b="1" i="1" smtClean="0">
                        <a:latin typeface="Cambria Math" panose="02040503050406030204" pitchFamily="18" charset="0"/>
                      </a:rPr>
                      <m:t>𝜷</m:t>
                    </m:r>
                  </m:oMath>
                </a14:m>
                <a:r>
                  <a:rPr lang="en-US" dirty="0"/>
                  <a:t>, and </a:t>
                </a:r>
                <a14:m>
                  <m:oMath xmlns:m="http://schemas.openxmlformats.org/officeDocument/2006/math">
                    <m:r>
                      <a:rPr lang="en-US" b="0" i="1" smtClean="0">
                        <a:latin typeface="Cambria Math" panose="02040503050406030204" pitchFamily="18" charset="0"/>
                      </a:rPr>
                      <m:t>𝜎</m:t>
                    </m:r>
                  </m:oMath>
                </a14:m>
                <a:r>
                  <a:rPr lang="en-US" b="1" dirty="0"/>
                  <a:t> </a:t>
                </a:r>
              </a:p>
              <a:p>
                <a:pPr lvl="1"/>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1" i="1" smtClean="0">
                            <a:latin typeface="Cambria Math" panose="02040503050406030204" pitchFamily="18" charset="0"/>
                          </a:rPr>
                          <m:t>𝒙</m:t>
                        </m:r>
                        <m:r>
                          <a:rPr lang="en-US" b="0" i="1" smtClean="0">
                            <a:latin typeface="Cambria Math" panose="02040503050406030204" pitchFamily="18" charset="0"/>
                          </a:rPr>
                          <m:t>)</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sub>
                    </m:sSub>
                    <m:r>
                      <m:rPr>
                        <m:sty m:val="p"/>
                      </m:rPr>
                      <a:rPr lang="en-US" b="0" i="0" smtClean="0">
                        <a:latin typeface="Cambria Math" panose="02040503050406030204" pitchFamily="18" charset="0"/>
                      </a:rPr>
                      <m:t>Φ</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smtClean="0">
                                    <a:latin typeface="Cambria Math" panose="02040503050406030204" pitchFamily="18" charset="0"/>
                                  </a:rPr>
                                  <m:t>𝒙</m:t>
                                </m:r>
                              </m:e>
                              <m:sup>
                                <m:r>
                                  <a:rPr lang="en-US" b="1" i="1" smtClean="0">
                                    <a:latin typeface="Cambria Math" panose="02040503050406030204" pitchFamily="18" charset="0"/>
                                  </a:rPr>
                                  <m:t>′</m:t>
                                </m:r>
                              </m:sup>
                            </m:sSup>
                            <m:r>
                              <a:rPr lang="en-US" b="1" i="1" smtClean="0">
                                <a:latin typeface="Cambria Math" panose="02040503050406030204" pitchFamily="18" charset="0"/>
                              </a:rPr>
                              <m:t>𝜷</m:t>
                            </m:r>
                          </m:num>
                          <m:den>
                            <m:r>
                              <a:rPr lang="en-US" b="0" i="1" smtClean="0">
                                <a:latin typeface="Cambria Math" panose="02040503050406030204" pitchFamily="18" charset="0"/>
                              </a:rPr>
                              <m:t>𝜎</m:t>
                            </m:r>
                          </m:den>
                        </m:f>
                      </m:e>
                    </m:d>
                  </m:oMath>
                </a14:m>
                <a:endParaRPr lang="en-US" dirty="0"/>
              </a:p>
              <a:p>
                <a:pPr lvl="1"/>
                <a:r>
                  <a:rPr lang="en-US" dirty="0"/>
                  <a:t>To make our Tobit marginal effect comparable to the OLS marginal effect we need an adjustment factor</a:t>
                </a:r>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6B967FA6-0F3A-2D99-19A3-12354C38C812}"/>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3526124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9F98A-42C4-4B6D-FCE8-487F061E5A81}"/>
              </a:ext>
            </a:extLst>
          </p:cNvPr>
          <p:cNvSpPr>
            <a:spLocks noGrp="1"/>
          </p:cNvSpPr>
          <p:nvPr>
            <p:ph type="title"/>
          </p:nvPr>
        </p:nvSpPr>
        <p:spPr/>
        <p:txBody>
          <a:bodyPr/>
          <a:lstStyle/>
          <a:p>
            <a:r>
              <a:rPr lang="en-US" dirty="0"/>
              <a:t>Interpreting Tobit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B967FA6-0F3A-2D99-19A3-12354C38C812}"/>
                  </a:ext>
                </a:extLst>
              </p:cNvPr>
              <p:cNvSpPr>
                <a:spLocks noGrp="1"/>
              </p:cNvSpPr>
              <p:nvPr>
                <p:ph idx="1"/>
              </p:nvPr>
            </p:nvSpPr>
            <p:spPr/>
            <p:txBody>
              <a:bodyPr/>
              <a:lstStyle/>
              <a:p>
                <a:r>
                  <a:rPr lang="en-US" dirty="0"/>
                  <a:t>Adjustment factors can be obtained in two different ways for continuous variables</a:t>
                </a:r>
              </a:p>
              <a:p>
                <a:pPr lvl="1"/>
                <a:r>
                  <a:rPr lang="en-US" dirty="0"/>
                  <a:t>Marginal Effects at the Average</a:t>
                </a:r>
              </a:p>
              <a:p>
                <a:pPr lvl="1"/>
                <a:r>
                  <a:rPr lang="en-US" dirty="0"/>
                  <a:t>Average Marginal Effects</a:t>
                </a:r>
              </a:p>
              <a:p>
                <a:r>
                  <a:rPr lang="en-US" dirty="0"/>
                  <a:t>Marginal Effects at the Average</a:t>
                </a:r>
              </a:p>
              <a:p>
                <a:pPr lvl="1"/>
                <a:r>
                  <a:rPr lang="en-US" dirty="0"/>
                  <a:t>Can be calculated by setting </a:t>
                </a:r>
                <a14:m>
                  <m:oMath xmlns:m="http://schemas.openxmlformats.org/officeDocument/2006/math">
                    <m:r>
                      <a:rPr lang="en-US" b="1" i="1" smtClean="0">
                        <a:latin typeface="Cambria Math" panose="02040503050406030204" pitchFamily="18" charset="0"/>
                      </a:rPr>
                      <m:t>𝒙</m:t>
                    </m:r>
                  </m:oMath>
                </a14:m>
                <a:r>
                  <a:rPr lang="en-US" dirty="0"/>
                  <a:t> at the means</a:t>
                </a:r>
              </a:p>
              <a:p>
                <a:pPr lvl="1"/>
                <a14:m>
                  <m:oMath xmlns:m="http://schemas.openxmlformats.org/officeDocument/2006/math">
                    <m:r>
                      <m:rPr>
                        <m:sty m:val="p"/>
                      </m:rPr>
                      <a:rPr lang="en-US" b="0" i="0" smtClean="0">
                        <a:latin typeface="Cambria Math" panose="02040503050406030204" pitchFamily="18" charset="0"/>
                      </a:rPr>
                      <m:t>Φ</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e>
                              <m:sup>
                                <m:r>
                                  <a:rPr lang="en-US" b="0" i="1" smtClean="0">
                                    <a:latin typeface="Cambria Math" panose="02040503050406030204" pitchFamily="18" charset="0"/>
                                  </a:rPr>
                                  <m:t>′</m:t>
                                </m:r>
                              </m:sup>
                            </m:sSup>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𝜷</m:t>
                                </m:r>
                              </m:e>
                            </m:acc>
                          </m:num>
                          <m:den>
                            <m:acc>
                              <m:accPr>
                                <m:chr m:val="̂"/>
                                <m:ctrlPr>
                                  <a:rPr lang="en-US" b="0" i="1" smtClean="0">
                                    <a:latin typeface="Cambria Math" panose="02040503050406030204" pitchFamily="18" charset="0"/>
                                  </a:rPr>
                                </m:ctrlPr>
                              </m:accPr>
                              <m:e>
                                <m:r>
                                  <a:rPr lang="en-US" i="1">
                                    <a:latin typeface="Cambria Math" panose="02040503050406030204" pitchFamily="18" charset="0"/>
                                  </a:rPr>
                                  <m:t>𝜎</m:t>
                                </m:r>
                              </m:e>
                            </m:acc>
                          </m:den>
                        </m:f>
                      </m:e>
                    </m:d>
                  </m:oMath>
                </a14:m>
                <a:r>
                  <a:rPr lang="en-US" dirty="0"/>
                  <a:t> is the scale factor</a:t>
                </a:r>
              </a:p>
              <a:p>
                <a:pPr lvl="1"/>
                <a:r>
                  <a:rPr lang="en-US" dirty="0"/>
                  <a:t>The scale factor can be used to compare </a:t>
                </a:r>
                <a14:m>
                  <m:oMath xmlns:m="http://schemas.openxmlformats.org/officeDocument/2006/math">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smtClean="0">
                            <a:latin typeface="Cambria Math" panose="02040503050406030204" pitchFamily="18" charset="0"/>
                          </a:rPr>
                          <m:t>𝑗</m:t>
                        </m:r>
                      </m:sub>
                      <m:sup>
                        <m:r>
                          <a:rPr lang="en-US" b="0" i="1" smtClean="0">
                            <a:latin typeface="Cambria Math" panose="02040503050406030204" pitchFamily="18" charset="0"/>
                          </a:rPr>
                          <m:t>𝑇𝑜𝑏𝑖𝑡</m:t>
                        </m:r>
                      </m:sup>
                    </m:sSubSup>
                  </m:oMath>
                </a14:m>
                <a:r>
                  <a:rPr lang="en-US" dirty="0"/>
                  <a:t> to </a:t>
                </a:r>
                <a14:m>
                  <m:oMath xmlns:m="http://schemas.openxmlformats.org/officeDocument/2006/math">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e>
                      <m:sub>
                        <m:r>
                          <a:rPr lang="en-US" b="0" i="1" smtClean="0">
                            <a:latin typeface="Cambria Math" panose="02040503050406030204" pitchFamily="18" charset="0"/>
                          </a:rPr>
                          <m:t>𝑗</m:t>
                        </m:r>
                      </m:sub>
                      <m:sup>
                        <m:r>
                          <a:rPr lang="en-US" b="0" i="1" smtClean="0">
                            <a:latin typeface="Cambria Math" panose="02040503050406030204" pitchFamily="18" charset="0"/>
                          </a:rPr>
                          <m:t>𝑂𝐿𝑆</m:t>
                        </m:r>
                      </m:sup>
                    </m:sSubSup>
                  </m:oMath>
                </a14:m>
                <a:endParaRPr lang="en-US" dirty="0"/>
              </a:p>
              <a:p>
                <a:pPr lvl="1"/>
                <a:r>
                  <a:rPr lang="en-US" dirty="0"/>
                  <a:t>The scale factor will also be between 0 and 1, since </a:t>
                </a:r>
                <a14:m>
                  <m:oMath xmlns:m="http://schemas.openxmlformats.org/officeDocument/2006/math">
                    <m:r>
                      <m:rPr>
                        <m:sty m:val="p"/>
                      </m:rPr>
                      <a:rPr lang="en-US" b="0" i="0" smtClean="0">
                        <a:latin typeface="Cambria Math" panose="02040503050406030204" pitchFamily="18" charset="0"/>
                      </a:rPr>
                      <m:t>Φ</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maps values between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a14:m>
                <a:r>
                  <a:rPr lang="en-US" dirty="0"/>
                  <a:t> and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to a value between 0 and 1</a:t>
                </a:r>
              </a:p>
              <a:p>
                <a:pPr marL="0" indent="0">
                  <a:buNone/>
                </a:pPr>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6B967FA6-0F3A-2D99-19A3-12354C38C812}"/>
                  </a:ext>
                </a:extLst>
              </p:cNvPr>
              <p:cNvSpPr>
                <a:spLocks noGrp="1" noRot="1" noChangeAspect="1" noMove="1" noResize="1" noEditPoints="1" noAdjustHandles="1" noChangeArrowheads="1" noChangeShapeType="1" noTextEdit="1"/>
              </p:cNvSpPr>
              <p:nvPr>
                <p:ph idx="1"/>
              </p:nvPr>
            </p:nvSpPr>
            <p:spPr>
              <a:blipFill>
                <a:blip r:embed="rId2"/>
                <a:stretch>
                  <a:fillRect l="-1086" t="-2326" b="-2326"/>
                </a:stretch>
              </a:blipFill>
            </p:spPr>
            <p:txBody>
              <a:bodyPr/>
              <a:lstStyle/>
              <a:p>
                <a:r>
                  <a:rPr lang="en-US">
                    <a:noFill/>
                  </a:rPr>
                  <a:t> </a:t>
                </a:r>
              </a:p>
            </p:txBody>
          </p:sp>
        </mc:Fallback>
      </mc:AlternateContent>
    </p:spTree>
    <p:extLst>
      <p:ext uri="{BB962C8B-B14F-4D97-AF65-F5344CB8AC3E}">
        <p14:creationId xmlns:p14="http://schemas.microsoft.com/office/powerpoint/2010/main" val="4047895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D28E8-336C-9A5A-2B59-6770B045DA88}"/>
              </a:ext>
            </a:extLst>
          </p:cNvPr>
          <p:cNvSpPr>
            <a:spLocks noGrp="1"/>
          </p:cNvSpPr>
          <p:nvPr>
            <p:ph type="title"/>
          </p:nvPr>
        </p:nvSpPr>
        <p:spPr/>
        <p:txBody>
          <a:bodyPr/>
          <a:lstStyle/>
          <a:p>
            <a:r>
              <a:rPr lang="en-US" dirty="0"/>
              <a:t>Maximum Likelihood Estimator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971934-3F1A-D0E6-2386-39B65964BAD3}"/>
                  </a:ext>
                </a:extLst>
              </p:cNvPr>
              <p:cNvSpPr>
                <a:spLocks noGrp="1"/>
              </p:cNvSpPr>
              <p:nvPr>
                <p:ph idx="1"/>
              </p:nvPr>
            </p:nvSpPr>
            <p:spPr/>
            <p:txBody>
              <a:bodyPr>
                <a:normAutofit/>
              </a:bodyPr>
              <a:lstStyle/>
              <a:p>
                <a:r>
                  <a:rPr lang="en-US" dirty="0"/>
                  <a:t>Maximum Likelihood Estimation</a:t>
                </a:r>
              </a:p>
              <a:p>
                <a:pPr lvl="1"/>
                <a:r>
                  <a:rPr lang="en-US" dirty="0"/>
                  <a:t>For our nonlinear models, we will use maximum likelihood estimator and maximum likelihood estimation to get estimates of </a:t>
                </a:r>
                <a14:m>
                  <m:oMath xmlns:m="http://schemas.openxmlformats.org/officeDocument/2006/math">
                    <m:r>
                      <a:rPr lang="en-US" b="1" i="1" smtClean="0">
                        <a:latin typeface="Cambria Math" panose="02040503050406030204" pitchFamily="18" charset="0"/>
                      </a:rPr>
                      <m:t>𝜷</m:t>
                    </m:r>
                  </m:oMath>
                </a14:m>
                <a:endParaRPr lang="en-US" b="1" dirty="0"/>
              </a:p>
              <a:p>
                <a:pPr lvl="1"/>
                <a:r>
                  <a:rPr lang="en-US" dirty="0"/>
                  <a:t>It is an indispensable tool for nonlinear models</a:t>
                </a:r>
              </a:p>
              <a:p>
                <a:r>
                  <a:rPr lang="en-US" dirty="0"/>
                  <a:t>We have a unknown parameter </a:t>
                </a:r>
                <a14:m>
                  <m:oMath xmlns:m="http://schemas.openxmlformats.org/officeDocument/2006/math">
                    <m:r>
                      <a:rPr lang="en-US" b="0" i="1" smtClean="0">
                        <a:latin typeface="Cambria Math" panose="02040503050406030204" pitchFamily="18" charset="0"/>
                      </a:rPr>
                      <m:t>𝜃</m:t>
                    </m:r>
                  </m:oMath>
                </a14:m>
                <a:endParaRPr lang="en-US" dirty="0"/>
              </a:p>
              <a:p>
                <a:pPr lvl="1"/>
                <a:r>
                  <a:rPr lang="en-US" b="0" dirty="0"/>
                  <a:t>We want an estimate of </a:t>
                </a:r>
                <a14:m>
                  <m:oMath xmlns:m="http://schemas.openxmlformats.org/officeDocument/2006/math">
                    <m:r>
                      <a:rPr lang="en-US" b="0" i="1" smtClean="0">
                        <a:latin typeface="Cambria Math" panose="02040503050406030204" pitchFamily="18" charset="0"/>
                      </a:rPr>
                      <m:t>𝜃</m:t>
                    </m:r>
                  </m:oMath>
                </a14:m>
                <a:r>
                  <a:rPr lang="en-US" dirty="0"/>
                  <a:t> that maximizes the probability/likelihood for the data we observe</a:t>
                </a:r>
              </a:p>
              <a:p>
                <a:pPr lvl="1"/>
                <a:r>
                  <a:rPr lang="en-US" dirty="0"/>
                  <a:t>Think of </a:t>
                </a:r>
                <a14:m>
                  <m:oMath xmlns:m="http://schemas.openxmlformats.org/officeDocument/2006/math">
                    <m:r>
                      <a:rPr lang="en-US" b="0" i="1" smtClean="0">
                        <a:latin typeface="Cambria Math" panose="02040503050406030204" pitchFamily="18" charset="0"/>
                      </a:rPr>
                      <m:t>𝜃</m:t>
                    </m:r>
                  </m:oMath>
                </a14:m>
                <a:r>
                  <a:rPr lang="en-US" dirty="0"/>
                  <a:t> as a generalized unknown parameter, such as</a:t>
                </a:r>
                <a14:m>
                  <m:oMath xmlns:m="http://schemas.openxmlformats.org/officeDocument/2006/math">
                    <m:r>
                      <a:rPr lang="en-US" b="0" i="0" smtClean="0">
                        <a:latin typeface="Cambria Math" panose="02040503050406030204" pitchFamily="18" charset="0"/>
                      </a:rPr>
                      <m:t> </m:t>
                    </m:r>
                    <m:r>
                      <a:rPr lang="en-US" b="1" i="1" smtClean="0">
                        <a:latin typeface="Cambria Math" panose="02040503050406030204" pitchFamily="18" charset="0"/>
                      </a:rPr>
                      <m:t>𝜷</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BB971934-3F1A-D0E6-2386-39B65964BAD3}"/>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16394009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9F98A-42C4-4B6D-FCE8-487F061E5A81}"/>
              </a:ext>
            </a:extLst>
          </p:cNvPr>
          <p:cNvSpPr>
            <a:spLocks noGrp="1"/>
          </p:cNvSpPr>
          <p:nvPr>
            <p:ph type="title"/>
          </p:nvPr>
        </p:nvSpPr>
        <p:spPr/>
        <p:txBody>
          <a:bodyPr/>
          <a:lstStyle/>
          <a:p>
            <a:r>
              <a:rPr lang="en-US" dirty="0"/>
              <a:t>Interpreting Tobit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B967FA6-0F3A-2D99-19A3-12354C38C812}"/>
                  </a:ext>
                </a:extLst>
              </p:cNvPr>
              <p:cNvSpPr>
                <a:spLocks noGrp="1"/>
              </p:cNvSpPr>
              <p:nvPr>
                <p:ph idx="1"/>
              </p:nvPr>
            </p:nvSpPr>
            <p:spPr/>
            <p:txBody>
              <a:bodyPr/>
              <a:lstStyle/>
              <a:p>
                <a:r>
                  <a:rPr lang="en-US" dirty="0"/>
                  <a:t>Average Marginal Effects</a:t>
                </a:r>
              </a:p>
              <a:p>
                <a:pPr lvl="1"/>
                <a:r>
                  <a:rPr lang="en-US" dirty="0"/>
                  <a:t>We compute the scale factor for average marginal effects to be</a:t>
                </a:r>
              </a:p>
              <a:p>
                <a:pPr lvl="1"/>
                <a14:m>
                  <m:oMath xmlns:m="http://schemas.openxmlformats.org/officeDocument/2006/math">
                    <m:f>
                      <m:fPr>
                        <m:ctrlPr>
                          <a:rPr lang="bg-BG" b="0" i="1" smtClean="0">
                            <a:latin typeface="Cambria Math" panose="02040503050406030204" pitchFamily="18" charset="0"/>
                          </a:rPr>
                        </m:ctrlPr>
                      </m:fPr>
                      <m:num>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m:rPr>
                                <m:sty m:val="p"/>
                              </m:rPr>
                              <a:rPr lang="en-US" b="0" i="0" smtClean="0">
                                <a:latin typeface="Cambria Math" panose="02040503050406030204" pitchFamily="18" charset="0"/>
                              </a:rPr>
                              <m:t>Φ</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𝛽</m:t>
                                    </m:r>
                                  </m:num>
                                  <m:den>
                                    <m:r>
                                      <a:rPr lang="en-US" b="0" i="1" smtClean="0">
                                        <a:latin typeface="Cambria Math" panose="02040503050406030204" pitchFamily="18" charset="0"/>
                                      </a:rPr>
                                      <m:t>𝜎</m:t>
                                    </m:r>
                                  </m:den>
                                </m:f>
                              </m:e>
                            </m:d>
                          </m:e>
                        </m:nary>
                      </m:num>
                      <m:den>
                        <m:r>
                          <a:rPr lang="en-US" b="0" i="1" smtClean="0">
                            <a:latin typeface="Cambria Math" panose="02040503050406030204" pitchFamily="18" charset="0"/>
                          </a:rPr>
                          <m:t>𝑛</m:t>
                        </m:r>
                      </m:den>
                    </m:f>
                  </m:oMath>
                </a14:m>
                <a:endParaRPr lang="en-US" dirty="0"/>
              </a:p>
              <a:p>
                <a:pPr lvl="1"/>
                <a:r>
                  <a:rPr lang="en-US" dirty="0"/>
                  <a:t>It also estimates the scale factor can be used to compare </a:t>
                </a:r>
                <a14:m>
                  <m:oMath xmlns:m="http://schemas.openxmlformats.org/officeDocument/2006/math">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𝛽</m:t>
                            </m:r>
                          </m:e>
                        </m:acc>
                      </m:e>
                      <m:sub>
                        <m:r>
                          <a:rPr lang="en-US" i="1">
                            <a:latin typeface="Cambria Math" panose="02040503050406030204" pitchFamily="18" charset="0"/>
                          </a:rPr>
                          <m:t>𝑗</m:t>
                        </m:r>
                      </m:sub>
                      <m:sup>
                        <m:r>
                          <a:rPr lang="en-US" i="1">
                            <a:latin typeface="Cambria Math" panose="02040503050406030204" pitchFamily="18" charset="0"/>
                          </a:rPr>
                          <m:t>𝑇𝑜𝑏𝑖𝑡</m:t>
                        </m:r>
                      </m:sup>
                    </m:sSubSup>
                  </m:oMath>
                </a14:m>
                <a:r>
                  <a:rPr lang="en-US" dirty="0"/>
                  <a:t> to </a:t>
                </a:r>
                <a14:m>
                  <m:oMath xmlns:m="http://schemas.openxmlformats.org/officeDocument/2006/math">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𝛽</m:t>
                            </m:r>
                          </m:e>
                        </m:acc>
                      </m:e>
                      <m:sub>
                        <m:r>
                          <a:rPr lang="en-US" i="1">
                            <a:latin typeface="Cambria Math" panose="02040503050406030204" pitchFamily="18" charset="0"/>
                          </a:rPr>
                          <m:t>𝑗</m:t>
                        </m:r>
                      </m:sub>
                      <m:sup>
                        <m:r>
                          <a:rPr lang="en-US" i="1">
                            <a:latin typeface="Cambria Math" panose="02040503050406030204" pitchFamily="18" charset="0"/>
                          </a:rPr>
                          <m:t>𝑂𝐿𝑆</m:t>
                        </m:r>
                      </m:sup>
                    </m:sSubSup>
                  </m:oMath>
                </a14:m>
                <a:endParaRPr lang="en-US" dirty="0"/>
              </a:p>
              <a:p>
                <a:pPr lvl="1"/>
                <a:r>
                  <a:rPr lang="en-US" dirty="0"/>
                  <a:t>The scale factor will also be between 0 and 1, since </a:t>
                </a:r>
                <a14:m>
                  <m:oMath xmlns:m="http://schemas.openxmlformats.org/officeDocument/2006/math">
                    <m:r>
                      <m:rPr>
                        <m:sty m:val="p"/>
                      </m:rPr>
                      <a:rPr lang="en-US">
                        <a:latin typeface="Cambria Math" panose="02040503050406030204" pitchFamily="18" charset="0"/>
                      </a:rPr>
                      <m:t>Φ</m:t>
                    </m:r>
                    <m:d>
                      <m:dPr>
                        <m:ctrlPr>
                          <a:rPr lang="en-US" i="1">
                            <a:latin typeface="Cambria Math" panose="02040503050406030204" pitchFamily="18" charset="0"/>
                          </a:rPr>
                        </m:ctrlPr>
                      </m:dPr>
                      <m:e>
                        <m:r>
                          <a:rPr lang="en-US" i="1">
                            <a:latin typeface="Cambria Math" panose="02040503050406030204" pitchFamily="18" charset="0"/>
                          </a:rPr>
                          <m:t>.</m:t>
                        </m:r>
                      </m:e>
                    </m:d>
                  </m:oMath>
                </a14:m>
                <a:r>
                  <a:rPr lang="en-US" dirty="0"/>
                  <a:t> maps values between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to a value between 0 and 1</a:t>
                </a:r>
              </a:p>
              <a:p>
                <a:pPr lvl="1"/>
                <a:endParaRPr lang="en-US" dirty="0"/>
              </a:p>
              <a:p>
                <a:pPr marL="0" indent="0">
                  <a:buNone/>
                </a:pPr>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6B967FA6-0F3A-2D99-19A3-12354C38C812}"/>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29263103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9F98A-42C4-4B6D-FCE8-487F061E5A81}"/>
              </a:ext>
            </a:extLst>
          </p:cNvPr>
          <p:cNvSpPr>
            <a:spLocks noGrp="1"/>
          </p:cNvSpPr>
          <p:nvPr>
            <p:ph type="title"/>
          </p:nvPr>
        </p:nvSpPr>
        <p:spPr/>
        <p:txBody>
          <a:bodyPr/>
          <a:lstStyle/>
          <a:p>
            <a:r>
              <a:rPr lang="en-US" dirty="0"/>
              <a:t>Interpreting Tobit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B967FA6-0F3A-2D99-19A3-12354C38C812}"/>
                  </a:ext>
                </a:extLst>
              </p:cNvPr>
              <p:cNvSpPr>
                <a:spLocks noGrp="1"/>
              </p:cNvSpPr>
              <p:nvPr>
                <p:ph idx="1"/>
              </p:nvPr>
            </p:nvSpPr>
            <p:spPr/>
            <p:txBody>
              <a:bodyPr/>
              <a:lstStyle/>
              <a:p>
                <a:r>
                  <a:rPr lang="en-US" dirty="0"/>
                  <a:t>Comparing marginal change in discrete variables is not quite as straightforward</a:t>
                </a:r>
              </a:p>
              <a:p>
                <a:pPr lvl="1"/>
                <a:r>
                  <a:rPr lang="en-US" dirty="0"/>
                  <a:t>For Tobit, we should look at the change in </a:t>
                </a:r>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𝑦</m:t>
                        </m:r>
                      </m:e>
                      <m:e>
                        <m:r>
                          <a:rPr lang="en-US" b="0" i="1" smtClean="0">
                            <a:latin typeface="Cambria Math" panose="02040503050406030204" pitchFamily="18" charset="0"/>
                          </a:rPr>
                          <m:t>𝑥</m:t>
                        </m:r>
                      </m:e>
                    </m:d>
                  </m:oMath>
                </a14:m>
                <a:endParaRPr lang="en-US" dirty="0"/>
              </a:p>
              <a:p>
                <a:pPr lvl="1"/>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𝑦</m:t>
                        </m:r>
                      </m:e>
                      <m:e>
                        <m:r>
                          <a:rPr lang="en-US" b="0" i="1" smtClean="0">
                            <a:latin typeface="Cambria Math" panose="02040503050406030204" pitchFamily="18" charset="0"/>
                          </a:rPr>
                          <m:t>𝑥</m:t>
                        </m:r>
                      </m:e>
                    </m:d>
                    <m:r>
                      <a:rPr lang="en-US" b="0" i="1" smtClean="0">
                        <a:latin typeface="Cambria Math" panose="02040503050406030204" pitchFamily="18" charset="0"/>
                      </a:rPr>
                      <m:t>=</m:t>
                    </m:r>
                    <m:r>
                      <m:rPr>
                        <m:sty m:val="p"/>
                      </m:rPr>
                      <a:rPr lang="en-US" b="0" i="0" smtClean="0">
                        <a:latin typeface="Cambria Math" panose="02040503050406030204" pitchFamily="18" charset="0"/>
                      </a:rPr>
                      <m:t>Φ</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1" i="1" smtClean="0">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𝜷</m:t>
                            </m:r>
                          </m:num>
                          <m:den>
                            <m:r>
                              <a:rPr lang="en-US" b="0" i="1" smtClean="0">
                                <a:latin typeface="Cambria Math" panose="02040503050406030204" pitchFamily="18" charset="0"/>
                              </a:rPr>
                              <m:t>𝜎</m:t>
                            </m:r>
                          </m:den>
                        </m:f>
                      </m:e>
                    </m:d>
                    <m:sSup>
                      <m:sSupPr>
                        <m:ctrlPr>
                          <a:rPr lang="en-US" b="1" i="1" smtClean="0">
                            <a:latin typeface="Cambria Math" panose="02040503050406030204" pitchFamily="18" charset="0"/>
                          </a:rPr>
                        </m:ctrlPr>
                      </m:sSupPr>
                      <m:e>
                        <m:r>
                          <a:rPr lang="en-US" b="1" i="1" smtClean="0">
                            <a:latin typeface="Cambria Math" panose="02040503050406030204" pitchFamily="18" charset="0"/>
                          </a:rPr>
                          <m:t>𝒙</m:t>
                        </m:r>
                      </m:e>
                      <m:sup>
                        <m:r>
                          <a:rPr lang="en-US" b="1" i="1" smtClean="0">
                            <a:latin typeface="Cambria Math" panose="02040503050406030204" pitchFamily="18" charset="0"/>
                          </a:rPr>
                          <m:t>′</m:t>
                        </m:r>
                      </m:sup>
                    </m:sSup>
                    <m:r>
                      <a:rPr lang="en-US" b="1" i="1" smtClean="0">
                        <a:latin typeface="Cambria Math" panose="02040503050406030204" pitchFamily="18" charset="0"/>
                      </a:rPr>
                      <m:t>𝜷</m:t>
                    </m:r>
                    <m:r>
                      <a:rPr lang="en-US" b="0" i="1" smtClean="0">
                        <a:latin typeface="Cambria Math" panose="02040503050406030204" pitchFamily="18" charset="0"/>
                      </a:rPr>
                      <m:t>+</m:t>
                    </m:r>
                    <m:r>
                      <a:rPr lang="en-US" b="0" i="1" smtClean="0">
                        <a:latin typeface="Cambria Math" panose="02040503050406030204" pitchFamily="18" charset="0"/>
                      </a:rPr>
                      <m:t>𝜎𝜙</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smtClean="0">
                                    <a:latin typeface="Cambria Math" panose="02040503050406030204" pitchFamily="18" charset="0"/>
                                  </a:rPr>
                                  <m:t>𝒙</m:t>
                                </m:r>
                              </m:e>
                              <m:sup>
                                <m:r>
                                  <a:rPr lang="en-US" b="1" i="1" smtClean="0">
                                    <a:latin typeface="Cambria Math" panose="02040503050406030204" pitchFamily="18" charset="0"/>
                                  </a:rPr>
                                  <m:t>′</m:t>
                                </m:r>
                              </m:sup>
                            </m:sSup>
                            <m:r>
                              <a:rPr lang="en-US" b="1" i="1" smtClean="0">
                                <a:latin typeface="Cambria Math" panose="02040503050406030204" pitchFamily="18" charset="0"/>
                              </a:rPr>
                              <m:t>𝜷</m:t>
                            </m:r>
                          </m:num>
                          <m:den>
                            <m:r>
                              <a:rPr lang="en-US" b="0" i="1" smtClean="0">
                                <a:latin typeface="Cambria Math" panose="02040503050406030204" pitchFamily="18" charset="0"/>
                              </a:rPr>
                              <m:t>𝜎</m:t>
                            </m:r>
                          </m:den>
                        </m:f>
                      </m:e>
                    </m:d>
                  </m:oMath>
                </a14:m>
                <a:endParaRPr lang="en-US" dirty="0"/>
              </a:p>
              <a:p>
                <a:r>
                  <a:rPr lang="en-US" dirty="0"/>
                  <a:t>Where </a:t>
                </a:r>
              </a:p>
              <a:p>
                <a:pPr lvl="1"/>
                <a:r>
                  <a:rPr lang="en-US" dirty="0"/>
                  <a:t>We plug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=1</m:t>
                    </m:r>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=0</m:t>
                    </m:r>
                  </m:oMath>
                </a14:m>
                <a:endParaRPr lang="en-US" dirty="0"/>
              </a:p>
              <a:p>
                <a:pPr lvl="1"/>
                <a:r>
                  <a:rPr lang="en-US" dirty="0"/>
                  <a:t>Then compute the difference for each observation </a:t>
                </a:r>
                <a14:m>
                  <m:oMath xmlns:m="http://schemas.openxmlformats.org/officeDocument/2006/math">
                    <m:r>
                      <a:rPr lang="en-US" b="0" i="1" smtClean="0">
                        <a:latin typeface="Cambria Math" panose="02040503050406030204" pitchFamily="18" charset="0"/>
                      </a:rPr>
                      <m:t>𝑖</m:t>
                    </m:r>
                  </m:oMath>
                </a14:m>
                <a:r>
                  <a:rPr lang="en-US" dirty="0"/>
                  <a:t> or the average marginal effects</a:t>
                </a:r>
              </a:p>
              <a:p>
                <a:pPr lvl="1"/>
                <a:endParaRPr lang="en-US" dirty="0"/>
              </a:p>
              <a:p>
                <a:pPr lvl="1"/>
                <a:endParaRPr lang="en-US" dirty="0"/>
              </a:p>
              <a:p>
                <a:pPr marL="0" indent="0">
                  <a:buNone/>
                </a:pPr>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6B967FA6-0F3A-2D99-19A3-12354C38C812}"/>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41967095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6E73E-3D14-A8A3-E941-0EDF0819E0B5}"/>
              </a:ext>
            </a:extLst>
          </p:cNvPr>
          <p:cNvSpPr>
            <a:spLocks noGrp="1"/>
          </p:cNvSpPr>
          <p:nvPr>
            <p:ph type="title"/>
          </p:nvPr>
        </p:nvSpPr>
        <p:spPr/>
        <p:txBody>
          <a:bodyPr/>
          <a:lstStyle/>
          <a:p>
            <a:r>
              <a:rPr lang="en-US" dirty="0"/>
              <a:t>Next Week</a:t>
            </a:r>
          </a:p>
        </p:txBody>
      </p:sp>
      <p:sp>
        <p:nvSpPr>
          <p:cNvPr id="3" name="Content Placeholder 2">
            <a:extLst>
              <a:ext uri="{FF2B5EF4-FFF2-40B4-BE49-F238E27FC236}">
                <a16:creationId xmlns:a16="http://schemas.microsoft.com/office/drawing/2014/main" id="{8ED0458D-3F8C-21C2-E4AF-C8395D92A447}"/>
              </a:ext>
            </a:extLst>
          </p:cNvPr>
          <p:cNvSpPr>
            <a:spLocks noGrp="1"/>
          </p:cNvSpPr>
          <p:nvPr>
            <p:ph idx="1"/>
          </p:nvPr>
        </p:nvSpPr>
        <p:spPr/>
        <p:txBody>
          <a:bodyPr/>
          <a:lstStyle/>
          <a:p>
            <a:r>
              <a:rPr lang="en-US" dirty="0"/>
              <a:t>Nonnegative</a:t>
            </a:r>
          </a:p>
          <a:p>
            <a:pPr lvl="1"/>
            <a:r>
              <a:rPr lang="en-US" dirty="0"/>
              <a:t>Poisson</a:t>
            </a:r>
          </a:p>
          <a:p>
            <a:pPr lvl="1"/>
            <a:r>
              <a:rPr lang="en-US" dirty="0"/>
              <a:t>Negative Binomial</a:t>
            </a:r>
          </a:p>
          <a:p>
            <a:r>
              <a:rPr lang="en-US" dirty="0"/>
              <a:t>Other Limited Dependent</a:t>
            </a:r>
          </a:p>
          <a:p>
            <a:pPr lvl="1"/>
            <a:r>
              <a:rPr lang="en-US" dirty="0"/>
              <a:t>Censored</a:t>
            </a:r>
          </a:p>
          <a:p>
            <a:pPr lvl="1"/>
            <a:r>
              <a:rPr lang="en-US" dirty="0"/>
              <a:t>Truncated</a:t>
            </a:r>
          </a:p>
          <a:p>
            <a:pPr lvl="1"/>
            <a:r>
              <a:rPr lang="en-US" dirty="0"/>
              <a:t>Sample Selection</a:t>
            </a:r>
          </a:p>
        </p:txBody>
      </p:sp>
    </p:spTree>
    <p:extLst>
      <p:ext uri="{BB962C8B-B14F-4D97-AF65-F5344CB8AC3E}">
        <p14:creationId xmlns:p14="http://schemas.microsoft.com/office/powerpoint/2010/main" val="19651427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AAB59-8912-5005-71DB-626B0A1232D7}"/>
              </a:ext>
            </a:extLst>
          </p:cNvPr>
          <p:cNvSpPr>
            <a:spLocks noGrp="1"/>
          </p:cNvSpPr>
          <p:nvPr>
            <p:ph type="title"/>
          </p:nvPr>
        </p:nvSpPr>
        <p:spPr/>
        <p:txBody>
          <a:bodyPr/>
          <a:lstStyle/>
          <a:p>
            <a:r>
              <a:rPr lang="en-US" dirty="0"/>
              <a:t>Stata </a:t>
            </a:r>
          </a:p>
        </p:txBody>
      </p:sp>
      <p:sp>
        <p:nvSpPr>
          <p:cNvPr id="3" name="Text Placeholder 2">
            <a:extLst>
              <a:ext uri="{FF2B5EF4-FFF2-40B4-BE49-F238E27FC236}">
                <a16:creationId xmlns:a16="http://schemas.microsoft.com/office/drawing/2014/main" id="{426A3278-790D-2DE3-8BE8-B153B5D2BCC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58262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D28E8-336C-9A5A-2B59-6770B045DA88}"/>
              </a:ext>
            </a:extLst>
          </p:cNvPr>
          <p:cNvSpPr>
            <a:spLocks noGrp="1"/>
          </p:cNvSpPr>
          <p:nvPr>
            <p:ph type="title"/>
          </p:nvPr>
        </p:nvSpPr>
        <p:spPr/>
        <p:txBody>
          <a:bodyPr/>
          <a:lstStyle/>
          <a:p>
            <a:r>
              <a:rPr lang="en-US" dirty="0"/>
              <a:t>Maximum Likelihood Estimator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971934-3F1A-D0E6-2386-39B65964BAD3}"/>
                  </a:ext>
                </a:extLst>
              </p:cNvPr>
              <p:cNvSpPr>
                <a:spLocks noGrp="1"/>
              </p:cNvSpPr>
              <p:nvPr>
                <p:ph idx="1"/>
              </p:nvPr>
            </p:nvSpPr>
            <p:spPr/>
            <p:txBody>
              <a:bodyPr>
                <a:normAutofit/>
              </a:bodyPr>
              <a:lstStyle/>
              <a:p>
                <a:r>
                  <a:rPr lang="en-US" dirty="0"/>
                  <a:t>Let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a14:m>
                <a:r>
                  <a:rPr lang="en-US" dirty="0"/>
                  <a:t> be an identical, independent distributed random sample </a:t>
                </a:r>
              </a:p>
              <a:p>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a14:m>
                <a:r>
                  <a:rPr lang="en-US" dirty="0"/>
                  <a:t> has a probability density function of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endParaRPr lang="en-US" dirty="0"/>
              </a:p>
              <a:p>
                <a:endParaRPr lang="en-US" dirty="0"/>
              </a:p>
              <a:p>
                <a:r>
                  <a:rPr lang="en-US" dirty="0"/>
                  <a:t>Where </a:t>
                </a:r>
                <a14:m>
                  <m:oMath xmlns:m="http://schemas.openxmlformats.org/officeDocument/2006/math">
                    <m:r>
                      <a:rPr lang="en-US" b="0" i="1" smtClean="0">
                        <a:latin typeface="Cambria Math" panose="02040503050406030204" pitchFamily="18" charset="0"/>
                      </a:rPr>
                      <m:t>𝜃</m:t>
                    </m:r>
                  </m:oMath>
                </a14:m>
                <a:r>
                  <a:rPr lang="en-US" dirty="0"/>
                  <a:t> is a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e>
                    </m:d>
                  </m:oMath>
                </a14:m>
                <a:r>
                  <a:rPr lang="en-US" dirty="0"/>
                  <a:t> vector of parameters that characterize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𝜃</m:t>
                        </m:r>
                      </m:e>
                    </m:d>
                  </m:oMath>
                </a14:m>
                <a:endParaRPr lang="en-US" dirty="0"/>
              </a:p>
              <a:p>
                <a:pPr lvl="1"/>
                <a:r>
                  <a:rPr lang="en-US" dirty="0"/>
                  <a:t>Note: “;” is a just a “grand” comma </a:t>
                </a:r>
              </a:p>
              <a:p>
                <a:pPr lvl="1"/>
                <a:r>
                  <a:rPr lang="en-US" dirty="0"/>
                  <a:t>Our probability density function depends upon unknown parameter </a:t>
                </a:r>
                <a14:m>
                  <m:oMath xmlns:m="http://schemas.openxmlformats.org/officeDocument/2006/math">
                    <m:r>
                      <a:rPr lang="en-US" b="0" i="1" smtClean="0">
                        <a:latin typeface="Cambria Math" panose="02040503050406030204" pitchFamily="18" charset="0"/>
                      </a:rPr>
                      <m:t>𝜃</m:t>
                    </m:r>
                  </m:oMath>
                </a14:m>
                <a:endParaRPr lang="en-US" dirty="0"/>
              </a:p>
              <a:p>
                <a:pPr marL="0" indent="0">
                  <a:buNone/>
                </a:pPr>
                <a:endParaRPr lang="en-US" dirty="0"/>
              </a:p>
              <a:p>
                <a:endParaRPr lang="en-US" dirty="0"/>
              </a:p>
              <a:p>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BB971934-3F1A-D0E6-2386-39B65964BAD3}"/>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2433555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D28E8-336C-9A5A-2B59-6770B045DA88}"/>
              </a:ext>
            </a:extLst>
          </p:cNvPr>
          <p:cNvSpPr>
            <a:spLocks noGrp="1"/>
          </p:cNvSpPr>
          <p:nvPr>
            <p:ph type="title"/>
          </p:nvPr>
        </p:nvSpPr>
        <p:spPr/>
        <p:txBody>
          <a:bodyPr/>
          <a:lstStyle/>
          <a:p>
            <a:r>
              <a:rPr lang="en-US" dirty="0"/>
              <a:t>Maximum Likelihood Estimator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971934-3F1A-D0E6-2386-39B65964BAD3}"/>
                  </a:ext>
                </a:extLst>
              </p:cNvPr>
              <p:cNvSpPr>
                <a:spLocks noGrp="1"/>
              </p:cNvSpPr>
              <p:nvPr>
                <p:ph idx="1"/>
              </p:nvPr>
            </p:nvSpPr>
            <p:spPr/>
            <p:txBody>
              <a:bodyPr>
                <a:normAutofit lnSpcReduction="10000"/>
              </a:bodyPr>
              <a:lstStyle/>
              <a:p>
                <a:r>
                  <a:rPr lang="en-US" dirty="0"/>
                  <a:t>Our likelihood function </a:t>
                </a:r>
                <a14:m>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oMath>
                </a14:m>
                <a:r>
                  <a:rPr lang="en-US" dirty="0"/>
                  <a:t> of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oMath>
                </a14:m>
                <a:endParaRPr lang="en-US" dirty="0"/>
              </a:p>
              <a:p>
                <a:pPr lvl="1"/>
                <a:r>
                  <a:rPr lang="en-US" dirty="0"/>
                  <a:t>The joint density distribution of the sample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𝑛</m:t>
                            </m:r>
                          </m:sub>
                        </m:sSub>
                      </m:e>
                    </m:d>
                  </m:oMath>
                </a14:m>
                <a:r>
                  <a:rPr lang="en-US" dirty="0"/>
                  <a:t> is the product of marginal densities</a:t>
                </a:r>
              </a:p>
              <a:p>
                <a:pPr lvl="1"/>
                <a14:m>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2</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𝜃</m:t>
                            </m:r>
                          </m:e>
                        </m:d>
                      </m:e>
                    </m:nary>
                  </m:oMath>
                </a14:m>
                <a:endParaRPr lang="en-US" i="1" dirty="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𝜃</m:t>
                            </m:r>
                          </m:e>
                        </m:d>
                      </m:e>
                    </m:nary>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endParaRPr lang="en-US" dirty="0"/>
              </a:p>
              <a:p>
                <a:r>
                  <a:rPr lang="en-US" dirty="0"/>
                  <a:t>The likelihood function is just the product of marginal densities</a:t>
                </a:r>
              </a:p>
              <a:p>
                <a:pPr marL="0" indent="0">
                  <a:buNone/>
                </a:pPr>
                <a:endParaRPr lang="en-US" dirty="0"/>
              </a:p>
              <a:p>
                <a:r>
                  <a:rPr lang="en-US" dirty="0"/>
                  <a:t>Maximum Likelihood Estimator </a:t>
                </a:r>
              </a:p>
              <a:p>
                <a:pPr lvl="1"/>
                <a:r>
                  <a:rPr lang="en-US" dirty="0"/>
                  <a:t>We need an estimate of </a:t>
                </a:r>
                <a14:m>
                  <m:oMath xmlns:m="http://schemas.openxmlformats.org/officeDocument/2006/math">
                    <m:r>
                      <a:rPr lang="en-US" b="0" i="1" smtClean="0">
                        <a:latin typeface="Cambria Math" panose="02040503050406030204" pitchFamily="18" charset="0"/>
                      </a:rPr>
                      <m:t>𝜃</m:t>
                    </m:r>
                  </m:oMath>
                </a14:m>
                <a:r>
                  <a:rPr lang="en-US" dirty="0"/>
                  <a:t> that maximizes the likelihood function</a:t>
                </a:r>
              </a:p>
              <a:p>
                <a:pPr lvl="1"/>
                <a:r>
                  <a:rPr lang="en-US" b="0" dirty="0"/>
                  <a:t>We want an estimate of </a:t>
                </a:r>
                <a14:m>
                  <m:oMath xmlns:m="http://schemas.openxmlformats.org/officeDocument/2006/math">
                    <m:r>
                      <a:rPr lang="en-US" b="0" i="1" smtClean="0">
                        <a:latin typeface="Cambria Math" panose="02040503050406030204" pitchFamily="18" charset="0"/>
                      </a:rPr>
                      <m:t>𝜃</m:t>
                    </m:r>
                  </m:oMath>
                </a14:m>
                <a:r>
                  <a:rPr lang="en-US" dirty="0"/>
                  <a:t> that maximizes the probability/likelihood for the data we observe</a:t>
                </a:r>
              </a:p>
              <a:p>
                <a:pPr lvl="1"/>
                <a:endParaRPr lang="en-US" dirty="0"/>
              </a:p>
              <a:p>
                <a:endParaRPr lang="en-US" dirty="0"/>
              </a:p>
              <a:p>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BB971934-3F1A-D0E6-2386-39B65964BAD3}"/>
                  </a:ext>
                </a:extLst>
              </p:cNvPr>
              <p:cNvSpPr>
                <a:spLocks noGrp="1" noRot="1" noChangeAspect="1" noMove="1" noResize="1" noEditPoints="1" noAdjustHandles="1" noChangeArrowheads="1" noChangeShapeType="1" noTextEdit="1"/>
              </p:cNvSpPr>
              <p:nvPr>
                <p:ph idx="1"/>
              </p:nvPr>
            </p:nvSpPr>
            <p:spPr>
              <a:blipFill>
                <a:blip r:embed="rId2"/>
                <a:stretch>
                  <a:fillRect l="-1086" t="-3198" b="-1744"/>
                </a:stretch>
              </a:blipFill>
            </p:spPr>
            <p:txBody>
              <a:bodyPr/>
              <a:lstStyle/>
              <a:p>
                <a:r>
                  <a:rPr lang="en-US">
                    <a:noFill/>
                  </a:rPr>
                  <a:t> </a:t>
                </a:r>
              </a:p>
            </p:txBody>
          </p:sp>
        </mc:Fallback>
      </mc:AlternateContent>
    </p:spTree>
    <p:extLst>
      <p:ext uri="{BB962C8B-B14F-4D97-AF65-F5344CB8AC3E}">
        <p14:creationId xmlns:p14="http://schemas.microsoft.com/office/powerpoint/2010/main" val="1687130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69BF8-77F9-8BDD-7C24-59C11EB16087}"/>
              </a:ext>
            </a:extLst>
          </p:cNvPr>
          <p:cNvSpPr>
            <a:spLocks noGrp="1"/>
          </p:cNvSpPr>
          <p:nvPr>
            <p:ph type="title"/>
          </p:nvPr>
        </p:nvSpPr>
        <p:spPr/>
        <p:txBody>
          <a:bodyPr/>
          <a:lstStyle/>
          <a:p>
            <a:r>
              <a:rPr lang="en-US" dirty="0"/>
              <a:t>Maximum Likelihood Estimator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F2706F-1FAF-3FC6-1701-A067EA1398E8}"/>
                  </a:ext>
                </a:extLst>
              </p:cNvPr>
              <p:cNvSpPr>
                <a:spLocks noGrp="1"/>
              </p:cNvSpPr>
              <p:nvPr>
                <p:ph idx="1"/>
              </p:nvPr>
            </p:nvSpPr>
            <p:spPr/>
            <p:txBody>
              <a:bodyPr/>
              <a:lstStyle/>
              <a:p>
                <a:r>
                  <a:rPr lang="en-US" dirty="0"/>
                  <a:t>Example: Bernoulli distribution </a:t>
                </a:r>
                <a14:m>
                  <m:oMath xmlns:m="http://schemas.openxmlformats.org/officeDocument/2006/math">
                    <m:r>
                      <a:rPr lang="en-US" b="0" i="1" smtClean="0">
                        <a:latin typeface="Cambria Math" panose="02040503050406030204" pitchFamily="18" charset="0"/>
                      </a:rPr>
                      <m:t>[0,1]</m:t>
                    </m:r>
                  </m:oMath>
                </a14:m>
                <a:endParaRPr lang="en-US" dirty="0"/>
              </a:p>
              <a:p>
                <a:pPr lvl="1"/>
                <a:r>
                  <a:rPr lang="en-US" dirty="0"/>
                  <a:t>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oMath>
                </a14:m>
                <a:r>
                  <a:rPr lang="en-US" dirty="0"/>
                  <a:t> are independent Bernoulli random variables with an unknown parameter </a:t>
                </a:r>
                <a14:m>
                  <m:oMath xmlns:m="http://schemas.openxmlformats.org/officeDocument/2006/math">
                    <m:r>
                      <a:rPr lang="en-US" b="0" i="1" smtClean="0">
                        <a:latin typeface="Cambria Math" panose="02040503050406030204" pitchFamily="18" charset="0"/>
                      </a:rPr>
                      <m:t>𝑝</m:t>
                    </m:r>
                  </m:oMath>
                </a14:m>
                <a:r>
                  <a:rPr lang="en-US" dirty="0"/>
                  <a:t>, then the probability density function of each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oMath>
                </a14:m>
                <a:r>
                  <a:rPr lang="en-US" dirty="0"/>
                  <a:t> is</a:t>
                </a:r>
              </a:p>
              <a:p>
                <a:pPr lvl="1"/>
                <a:r>
                  <a:rPr lang="en-US" dirty="0"/>
                  <a:t>We need to find the maximum likelihood estimator of </a:t>
                </a:r>
                <a14:m>
                  <m:oMath xmlns:m="http://schemas.openxmlformats.org/officeDocument/2006/math">
                    <m:r>
                      <a:rPr lang="en-US" b="0" i="1" smtClean="0">
                        <a:latin typeface="Cambria Math" panose="02040503050406030204" pitchFamily="18" charset="0"/>
                      </a:rPr>
                      <m:t>𝑝</m:t>
                    </m:r>
                  </m:oMath>
                </a14:m>
                <a:r>
                  <a:rPr lang="en-US" dirty="0"/>
                  <a:t> </a:t>
                </a:r>
              </a:p>
              <a:p>
                <a:r>
                  <a:rPr lang="en-US" dirty="0"/>
                  <a:t>The probability density function of Bernoulli random variables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oMath>
                </a14:m>
                <a:r>
                  <a:rPr lang="en-US" dirty="0"/>
                  <a:t> </a:t>
                </a:r>
              </a:p>
              <a:p>
                <a:pPr lvl="1"/>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𝑝</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sup>
                    </m:sSup>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𝑝</m:t>
                            </m:r>
                          </m:e>
                        </m:d>
                      </m:e>
                      <m:sup>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sup>
                    </m:sSup>
                  </m:oMath>
                </a14:m>
                <a:r>
                  <a:rPr lang="en-US" dirty="0"/>
                  <a:t>  </a:t>
                </a:r>
              </a:p>
              <a:p>
                <a:pPr lvl="1"/>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oMath>
                </a14:m>
                <a:r>
                  <a:rPr lang="en-US" dirty="0"/>
                  <a:t> takes on values </a:t>
                </a:r>
                <a14:m>
                  <m:oMath xmlns:m="http://schemas.openxmlformats.org/officeDocument/2006/math">
                    <m:r>
                      <a:rPr lang="en-US" b="0" i="1" smtClean="0">
                        <a:latin typeface="Cambria Math" panose="02040503050406030204" pitchFamily="18" charset="0"/>
                      </a:rPr>
                      <m:t>0</m:t>
                    </m:r>
                  </m:oMath>
                </a14:m>
                <a:r>
                  <a:rPr lang="en-US" dirty="0"/>
                  <a:t> and </a:t>
                </a:r>
                <a14:m>
                  <m:oMath xmlns:m="http://schemas.openxmlformats.org/officeDocument/2006/math">
                    <m:r>
                      <a:rPr lang="en-US" b="0" i="1" smtClean="0">
                        <a:latin typeface="Cambria Math" panose="02040503050406030204" pitchFamily="18" charset="0"/>
                      </a:rPr>
                      <m:t>1</m:t>
                    </m:r>
                  </m:oMath>
                </a14:m>
                <a:r>
                  <a:rPr lang="en-US" dirty="0"/>
                  <a:t> and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𝑝</m:t>
                    </m:r>
                  </m:oMath>
                </a14:m>
                <a:endParaRPr lang="en-US" dirty="0"/>
              </a:p>
              <a:p>
                <a:r>
                  <a:rPr lang="en-US" dirty="0"/>
                  <a:t>The likelihood function</a:t>
                </a:r>
              </a:p>
              <a:p>
                <a:pPr lvl="1"/>
                <a14:m>
                  <m:oMath xmlns:m="http://schemas.openxmlformats.org/officeDocument/2006/math">
                    <m:r>
                      <a:rPr lang="en-US" sz="2200" b="0" i="1" smtClean="0">
                        <a:latin typeface="Cambria Math" panose="02040503050406030204" pitchFamily="18" charset="0"/>
                      </a:rPr>
                      <m:t>𝐿</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𝑝</m:t>
                        </m:r>
                      </m:e>
                    </m:d>
                    <m: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𝑖</m:t>
                        </m:r>
                        <m:r>
                          <a:rPr lang="en-US" sz="2200" b="0" i="1" smtClean="0">
                            <a:latin typeface="Cambria Math" panose="02040503050406030204" pitchFamily="18" charset="0"/>
                          </a:rPr>
                          <m:t>=1</m:t>
                        </m:r>
                      </m:sub>
                      <m:sup>
                        <m:r>
                          <a:rPr lang="en-US" sz="2200" b="0" i="1" smtClean="0">
                            <a:latin typeface="Cambria Math" panose="02040503050406030204" pitchFamily="18" charset="0"/>
                          </a:rPr>
                          <m:t>𝑛</m:t>
                        </m:r>
                      </m:sup>
                      <m:e>
                        <m:r>
                          <a:rPr lang="en-US" sz="2200" b="0" i="1" smtClean="0">
                            <a:latin typeface="Cambria Math" panose="02040503050406030204" pitchFamily="18" charset="0"/>
                          </a:rPr>
                          <m:t>𝑓</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𝑌</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r>
                              <a:rPr lang="en-US" sz="2200" b="0" i="1" smtClean="0">
                                <a:latin typeface="Cambria Math" panose="02040503050406030204" pitchFamily="18" charset="0"/>
                              </a:rPr>
                              <m:t>𝑝</m:t>
                            </m:r>
                          </m:e>
                        </m:d>
                        <m:r>
                          <a:rPr lang="en-US" sz="2200" b="0" i="1" smtClean="0">
                            <a:latin typeface="Cambria Math" panose="02040503050406030204" pitchFamily="18" charset="0"/>
                          </a:rPr>
                          <m:t>=</m:t>
                        </m:r>
                      </m:e>
                    </m:nary>
                    <m:sSup>
                      <m:sSupPr>
                        <m:ctrlPr>
                          <a:rPr lang="en-US" sz="2200" i="1">
                            <a:latin typeface="Cambria Math" panose="02040503050406030204" pitchFamily="18" charset="0"/>
                          </a:rPr>
                        </m:ctrlPr>
                      </m:sSupPr>
                      <m:e>
                        <m:r>
                          <a:rPr lang="en-US" sz="2200" i="1">
                            <a:latin typeface="Cambria Math" panose="02040503050406030204" pitchFamily="18" charset="0"/>
                          </a:rPr>
                          <m:t>𝑝</m:t>
                        </m:r>
                      </m:e>
                      <m:sup>
                        <m:sSub>
                          <m:sSubPr>
                            <m:ctrlPr>
                              <a:rPr lang="en-US" sz="2200" i="1">
                                <a:latin typeface="Cambria Math" panose="02040503050406030204" pitchFamily="18" charset="0"/>
                              </a:rPr>
                            </m:ctrlPr>
                          </m:sSubPr>
                          <m:e>
                            <m:r>
                              <a:rPr lang="en-US" sz="2200" i="1">
                                <a:latin typeface="Cambria Math" panose="02040503050406030204" pitchFamily="18" charset="0"/>
                              </a:rPr>
                              <m:t>𝑌</m:t>
                            </m:r>
                          </m:e>
                          <m:sub>
                            <m:r>
                              <a:rPr lang="en-US" sz="2200" b="0" i="1" smtClean="0">
                                <a:latin typeface="Cambria Math" panose="02040503050406030204" pitchFamily="18" charset="0"/>
                              </a:rPr>
                              <m:t>1</m:t>
                            </m:r>
                          </m:sub>
                        </m:sSub>
                      </m:sup>
                    </m:sSup>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𝑝</m:t>
                            </m:r>
                          </m:e>
                        </m:d>
                      </m:e>
                      <m:sup>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𝑌</m:t>
                            </m:r>
                          </m:e>
                          <m:sub>
                            <m:r>
                              <a:rPr lang="en-US" sz="2200" b="0" i="1" smtClean="0">
                                <a:latin typeface="Cambria Math" panose="02040503050406030204" pitchFamily="18" charset="0"/>
                              </a:rPr>
                              <m:t>1</m:t>
                            </m:r>
                          </m:sub>
                        </m:sSub>
                      </m:sup>
                    </m:sSup>
                    <m:r>
                      <a:rPr lang="en-US" sz="2200" b="0" i="1" smtClean="0">
                        <a:latin typeface="Cambria Math" panose="02040503050406030204" pitchFamily="18" charset="0"/>
                      </a:rPr>
                      <m:t>∗</m:t>
                    </m:r>
                    <m:sSup>
                      <m:sSupPr>
                        <m:ctrlPr>
                          <a:rPr lang="en-US" sz="2200" i="1">
                            <a:latin typeface="Cambria Math" panose="02040503050406030204" pitchFamily="18" charset="0"/>
                          </a:rPr>
                        </m:ctrlPr>
                      </m:sSupPr>
                      <m:e>
                        <m:r>
                          <a:rPr lang="en-US" sz="2200" i="1">
                            <a:latin typeface="Cambria Math" panose="02040503050406030204" pitchFamily="18" charset="0"/>
                          </a:rPr>
                          <m:t>𝑝</m:t>
                        </m:r>
                      </m:e>
                      <m:sup>
                        <m:sSub>
                          <m:sSubPr>
                            <m:ctrlPr>
                              <a:rPr lang="en-US" sz="2200" i="1">
                                <a:latin typeface="Cambria Math" panose="02040503050406030204" pitchFamily="18" charset="0"/>
                              </a:rPr>
                            </m:ctrlPr>
                          </m:sSubPr>
                          <m:e>
                            <m:r>
                              <a:rPr lang="en-US" sz="2200" i="1">
                                <a:latin typeface="Cambria Math" panose="02040503050406030204" pitchFamily="18" charset="0"/>
                              </a:rPr>
                              <m:t>𝑌</m:t>
                            </m:r>
                          </m:e>
                          <m:sub>
                            <m:r>
                              <a:rPr lang="en-US" sz="2200" b="0" i="1" smtClean="0">
                                <a:latin typeface="Cambria Math" panose="02040503050406030204" pitchFamily="18" charset="0"/>
                              </a:rPr>
                              <m:t>2</m:t>
                            </m:r>
                          </m:sub>
                        </m:sSub>
                      </m:sup>
                    </m:sSup>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𝑝</m:t>
                            </m:r>
                          </m:e>
                        </m:d>
                      </m:e>
                      <m:sup>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𝑌</m:t>
                            </m:r>
                          </m:e>
                          <m:sub>
                            <m:r>
                              <a:rPr lang="en-US" sz="2200" b="0" i="1" smtClean="0">
                                <a:latin typeface="Cambria Math" panose="02040503050406030204" pitchFamily="18" charset="0"/>
                              </a:rPr>
                              <m:t>2</m:t>
                            </m:r>
                          </m:sub>
                        </m:sSub>
                      </m:sup>
                    </m:sSup>
                    <m:r>
                      <a:rPr lang="en-US" sz="2200" b="0" i="0" smtClean="0">
                        <a:latin typeface="Cambria Math" panose="02040503050406030204" pitchFamily="18" charset="0"/>
                      </a:rPr>
                      <m:t>∗…∗</m:t>
                    </m:r>
                    <m:sSup>
                      <m:sSupPr>
                        <m:ctrlPr>
                          <a:rPr lang="en-US" sz="2200" i="1">
                            <a:latin typeface="Cambria Math" panose="02040503050406030204" pitchFamily="18" charset="0"/>
                          </a:rPr>
                        </m:ctrlPr>
                      </m:sSupPr>
                      <m:e>
                        <m:r>
                          <a:rPr lang="en-US" sz="2200" i="1">
                            <a:latin typeface="Cambria Math" panose="02040503050406030204" pitchFamily="18" charset="0"/>
                          </a:rPr>
                          <m:t>𝑝</m:t>
                        </m:r>
                      </m:e>
                      <m:sup>
                        <m:sSub>
                          <m:sSubPr>
                            <m:ctrlPr>
                              <a:rPr lang="en-US" sz="2200" i="1">
                                <a:latin typeface="Cambria Math" panose="02040503050406030204" pitchFamily="18" charset="0"/>
                              </a:rPr>
                            </m:ctrlPr>
                          </m:sSubPr>
                          <m:e>
                            <m:r>
                              <a:rPr lang="en-US" sz="2200" i="1">
                                <a:latin typeface="Cambria Math" panose="02040503050406030204" pitchFamily="18" charset="0"/>
                              </a:rPr>
                              <m:t>𝑌</m:t>
                            </m:r>
                          </m:e>
                          <m:sub>
                            <m:r>
                              <a:rPr lang="en-US" sz="2200" b="0" i="1" smtClean="0">
                                <a:latin typeface="Cambria Math" panose="02040503050406030204" pitchFamily="18" charset="0"/>
                              </a:rPr>
                              <m:t>𝑛</m:t>
                            </m:r>
                          </m:sub>
                        </m:sSub>
                      </m:sup>
                    </m:sSup>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𝑝</m:t>
                            </m:r>
                          </m:e>
                        </m:d>
                      </m:e>
                      <m:sup>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rPr>
                              <m:t>𝑌</m:t>
                            </m:r>
                          </m:e>
                          <m:sub>
                            <m:r>
                              <a:rPr lang="en-US" sz="2200" b="0" i="1" smtClean="0">
                                <a:latin typeface="Cambria Math" panose="02040503050406030204" pitchFamily="18" charset="0"/>
                              </a:rPr>
                              <m:t>𝑛</m:t>
                            </m:r>
                          </m:sub>
                        </m:sSub>
                      </m:sup>
                    </m:sSup>
                  </m:oMath>
                </a14:m>
                <a:endParaRPr lang="en-US" sz="2200" dirty="0"/>
              </a:p>
              <a:p>
                <a:pPr lvl="1"/>
                <a:endParaRPr lang="en-US" dirty="0"/>
              </a:p>
            </p:txBody>
          </p:sp>
        </mc:Choice>
        <mc:Fallback xmlns="">
          <p:sp>
            <p:nvSpPr>
              <p:cNvPr id="3" name="Content Placeholder 2">
                <a:extLst>
                  <a:ext uri="{FF2B5EF4-FFF2-40B4-BE49-F238E27FC236}">
                    <a16:creationId xmlns:a16="http://schemas.microsoft.com/office/drawing/2014/main" id="{87F2706F-1FAF-3FC6-1701-A067EA1398E8}"/>
                  </a:ext>
                </a:extLst>
              </p:cNvPr>
              <p:cNvSpPr>
                <a:spLocks noGrp="1" noRot="1" noChangeAspect="1" noMove="1" noResize="1" noEditPoints="1" noAdjustHandles="1" noChangeArrowheads="1" noChangeShapeType="1" noTextEdit="1"/>
              </p:cNvSpPr>
              <p:nvPr>
                <p:ph idx="1"/>
              </p:nvPr>
            </p:nvSpPr>
            <p:spPr>
              <a:blipFill>
                <a:blip r:embed="rId2"/>
                <a:stretch>
                  <a:fillRect l="-1086" t="-2326" r="-844" b="-5523"/>
                </a:stretch>
              </a:blipFill>
            </p:spPr>
            <p:txBody>
              <a:bodyPr/>
              <a:lstStyle/>
              <a:p>
                <a:r>
                  <a:rPr lang="en-US">
                    <a:noFill/>
                  </a:rPr>
                  <a:t> </a:t>
                </a:r>
              </a:p>
            </p:txBody>
          </p:sp>
        </mc:Fallback>
      </mc:AlternateContent>
    </p:spTree>
    <p:extLst>
      <p:ext uri="{BB962C8B-B14F-4D97-AF65-F5344CB8AC3E}">
        <p14:creationId xmlns:p14="http://schemas.microsoft.com/office/powerpoint/2010/main" val="6906113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47256</TotalTime>
  <Words>4128</Words>
  <Application>Microsoft Macintosh PowerPoint</Application>
  <PresentationFormat>Widescreen</PresentationFormat>
  <Paragraphs>506</Paragraphs>
  <Slides>63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63</vt:i4>
      </vt:variant>
    </vt:vector>
  </HeadingPairs>
  <TitlesOfParts>
    <vt:vector size="68" baseType="lpstr">
      <vt:lpstr>Arial</vt:lpstr>
      <vt:lpstr>Calibri</vt:lpstr>
      <vt:lpstr>Calibri Light</vt:lpstr>
      <vt:lpstr>Cambria Math</vt:lpstr>
      <vt:lpstr>Office Theme</vt:lpstr>
      <vt:lpstr>Econ 645: Week 8</vt:lpstr>
      <vt:lpstr>Overview</vt:lpstr>
      <vt:lpstr>Limited Dependent Variables</vt:lpstr>
      <vt:lpstr>Limited Dependent Variables</vt:lpstr>
      <vt:lpstr>Limited Dependent Variables</vt:lpstr>
      <vt:lpstr>Maximum Likelihood Estimator</vt:lpstr>
      <vt:lpstr>Maximum Likelihood Estimator</vt:lpstr>
      <vt:lpstr>Maximum Likelihood Estimator</vt:lpstr>
      <vt:lpstr>Maximum Likelihood Estimator</vt:lpstr>
      <vt:lpstr>Maximum Likelihood Estimator</vt:lpstr>
      <vt:lpstr>Maximum Likelihood Estimator</vt:lpstr>
      <vt:lpstr>Maximum Likelihood Estimator</vt:lpstr>
      <vt:lpstr>Binary Dependent Variables</vt:lpstr>
      <vt:lpstr>Binary Response Models</vt:lpstr>
      <vt:lpstr>Binary Response Models</vt:lpstr>
      <vt:lpstr>Binary Response Models</vt:lpstr>
      <vt:lpstr>Binary Response Models</vt:lpstr>
      <vt:lpstr>Logit Model</vt:lpstr>
      <vt:lpstr>Logit Transformation</vt:lpstr>
      <vt:lpstr>Logit Model</vt:lpstr>
      <vt:lpstr>Logit Model</vt:lpstr>
      <vt:lpstr>Probit Model</vt:lpstr>
      <vt:lpstr>Maximum Likelihood Estimator</vt:lpstr>
      <vt:lpstr>Maximum Likelihood Estimator</vt:lpstr>
      <vt:lpstr>Logit vs Probit</vt:lpstr>
      <vt:lpstr>Testing Restrictions</vt:lpstr>
      <vt:lpstr>Interpreting Logit and Probit</vt:lpstr>
      <vt:lpstr>Interpreting Logit and Probit</vt:lpstr>
      <vt:lpstr>Interpreting Logit and Probit</vt:lpstr>
      <vt:lpstr>Marginal Effects</vt:lpstr>
      <vt:lpstr>Marginal Effects at the Average</vt:lpstr>
      <vt:lpstr>Marginal Effects at the Average</vt:lpstr>
      <vt:lpstr>Average Marginal Effects</vt:lpstr>
      <vt:lpstr>Marginal Effects</vt:lpstr>
      <vt:lpstr>Goodness-of-Fit</vt:lpstr>
      <vt:lpstr>Further readings on Logit and Probit</vt:lpstr>
      <vt:lpstr>Nominal Dependent Variables</vt:lpstr>
      <vt:lpstr>Nominal Dependent Variable</vt:lpstr>
      <vt:lpstr>Multinomial Logit Model</vt:lpstr>
      <vt:lpstr>Multinomial Logit Model</vt:lpstr>
      <vt:lpstr>Multinomial Logit Model</vt:lpstr>
      <vt:lpstr>Multinomial Logit Model</vt:lpstr>
      <vt:lpstr>Multinomial Logit Model</vt:lpstr>
      <vt:lpstr>Multinomial Logit Model</vt:lpstr>
      <vt:lpstr>Independence of Irrelevant Alternatives</vt:lpstr>
      <vt:lpstr>Independence of Irrelevant Alternatives</vt:lpstr>
      <vt:lpstr>Interpretation</vt:lpstr>
      <vt:lpstr>Nonnegative Dependent Variables</vt:lpstr>
      <vt:lpstr>Nonnegative Dependent Variables</vt:lpstr>
      <vt:lpstr>Tobit</vt:lpstr>
      <vt:lpstr>Tobit</vt:lpstr>
      <vt:lpstr>Tobit</vt:lpstr>
      <vt:lpstr>Tobit</vt:lpstr>
      <vt:lpstr>Tobit</vt:lpstr>
      <vt:lpstr>PowerPoint Presentation</vt:lpstr>
      <vt:lpstr>PowerPoint Presentation</vt:lpstr>
      <vt:lpstr>PowerPoint Presentation</vt:lpstr>
      <vt:lpstr>Interpreting Tobit</vt:lpstr>
      <vt:lpstr>Interpreting Tobit</vt:lpstr>
      <vt:lpstr>Interpreting Tobit</vt:lpstr>
      <vt:lpstr>Interpreting Tobit</vt:lpstr>
      <vt:lpstr>Next Week</vt:lpstr>
      <vt:lpstr>Stata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 645: Week 8</dc:title>
  <dc:creator>Samuel Rowe</dc:creator>
  <cp:lastModifiedBy>Samuel Rowe</cp:lastModifiedBy>
  <cp:revision>38</cp:revision>
  <dcterms:created xsi:type="dcterms:W3CDTF">2023-08-30T23:19:22Z</dcterms:created>
  <dcterms:modified xsi:type="dcterms:W3CDTF">2024-10-16T20:06:12Z</dcterms:modified>
</cp:coreProperties>
</file>